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Montserrat" panose="00000500000000000000" pitchFamily="2" charset="0"/>
      <p:regular r:id="rId38"/>
      <p:bold r:id="rId39"/>
      <p:italic r:id="rId40"/>
      <p:boldItalic r:id="rId41"/>
    </p:embeddedFont>
    <p:embeddedFont>
      <p:font typeface="Montserrat Medium" panose="00000600000000000000" pitchFamily="2" charset="0"/>
      <p:regular r:id="rId42"/>
      <p:bold r:id="rId43"/>
      <p:italic r:id="rId44"/>
      <p:boldItalic r:id="rId45"/>
    </p:embeddedFont>
    <p:embeddedFont>
      <p:font typeface="Montserrat SemiBold" panose="000007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g6ud9iz8VZQPBDql8VxdnqeJ75n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6BE375-2B70-4911-ADB5-E926467B6E86}">
  <a:tblStyle styleId="{396BE375-2B70-4911-ADB5-E926467B6E86}"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756" y="120"/>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516dc218fd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5" name="Google Shape;265;g2516dc218fd_0_14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51c746dc5d_4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1" name="Google Shape;281;g251c746dc5d_4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51c746dc5d_4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3" name="Google Shape;303;g251c746dc5d_4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51c746dc5d_4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5" name="Google Shape;325;g251c746dc5d_4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51c746dc5d_4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8" name="Google Shape;348;g251c746dc5d_4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51c746dc5d_4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 name="Google Shape;370;g251c746dc5d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51c746dc5d_4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9" name="Google Shape;389;g251c746dc5d_4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51c746dc5d_4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7" name="Google Shape;407;g251c746dc5d_4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51c746dc5d_4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6" name="Google Shape;426;g251c746dc5d_4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51c746dc5d_4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4" name="Google Shape;444;g251c746dc5d_4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a74cf516c_7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g22a74cf516c_7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1c746dc5d_4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3" name="Google Shape;463;g251c746dc5d_4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51c746dc5d_4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1" name="Google Shape;481;g251c746dc5d_4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51c746dc5d_4_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9" name="Google Shape;499;g251c746dc5d_4_27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1c746dc5d_4_4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9" name="Google Shape;529;g251c746dc5d_4_40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51c746dc5d_4_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5" name="Google Shape;545;g251c746dc5d_4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51c746dc5d_4_4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3" name="Google Shape;573;g251c746dc5d_4_43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51c746dc5d_4_4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9" name="Google Shape;589;g251c746dc5d_4_47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51c746dc5d_4_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5" name="Google Shape;605;g251c746dc5d_4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51c746dc5d_4_4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1" name="Google Shape;621;g251c746dc5d_4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51c746dc5d_4_5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9" name="Google Shape;649;g251c746dc5d_4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516dc218fd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3" name="Google Shape;123;g2516dc218fd_0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51c746dc5d_4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5" name="Google Shape;665;g251c746dc5d_4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3" name="Google Shape;683;p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516dc218fd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g2516dc218fd_0_6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516dc218fd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g2516dc218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16dc218fd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 name="Google Shape;184;g2516dc218f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27058cb198_1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5" name="Google Shape;205;g227058cb198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516dc218fd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 name="Google Shape;223;g2516dc218fd_0_1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516dc218fd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9" name="Google Shape;239;g2516dc218fd_0_1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8"/>
          <p:cNvSpPr txBox="1">
            <a:spLocks noGrp="1"/>
          </p:cNvSpPr>
          <p:nvPr>
            <p:ph type="ctrTitle"/>
          </p:nvPr>
        </p:nvSpPr>
        <p:spPr>
          <a:xfrm>
            <a:off x="685800" y="841772"/>
            <a:ext cx="77724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8"/>
          <p:cNvSpPr txBox="1">
            <a:spLocks noGrp="1"/>
          </p:cNvSpPr>
          <p:nvPr>
            <p:ph type="subTitle" idx="1"/>
          </p:nvPr>
        </p:nvSpPr>
        <p:spPr>
          <a:xfrm>
            <a:off x="1143000" y="2701529"/>
            <a:ext cx="6858000" cy="1241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8"/>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8"/>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7"/>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7"/>
          <p:cNvSpPr txBox="1">
            <a:spLocks noGrp="1"/>
          </p:cNvSpPr>
          <p:nvPr>
            <p:ph type="body" idx="1"/>
          </p:nvPr>
        </p:nvSpPr>
        <p:spPr>
          <a:xfrm rot="5400000">
            <a:off x="2940300" y="-942431"/>
            <a:ext cx="3263400"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7"/>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7"/>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8"/>
          <p:cNvSpPr txBox="1">
            <a:spLocks noGrp="1"/>
          </p:cNvSpPr>
          <p:nvPr>
            <p:ph type="title"/>
          </p:nvPr>
        </p:nvSpPr>
        <p:spPr>
          <a:xfrm rot="5400000">
            <a:off x="5350051" y="1467544"/>
            <a:ext cx="4359000" cy="19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8"/>
          <p:cNvSpPr txBox="1">
            <a:spLocks noGrp="1"/>
          </p:cNvSpPr>
          <p:nvPr>
            <p:ph type="body" idx="1"/>
          </p:nvPr>
        </p:nvSpPr>
        <p:spPr>
          <a:xfrm rot="5400000">
            <a:off x="1349475" y="-447057"/>
            <a:ext cx="4359000" cy="58008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8"/>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8"/>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9"/>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9"/>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9"/>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9"/>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0"/>
          <p:cNvSpPr txBox="1">
            <a:spLocks noGrp="1"/>
          </p:cNvSpPr>
          <p:nvPr>
            <p:ph type="title"/>
          </p:nvPr>
        </p:nvSpPr>
        <p:spPr>
          <a:xfrm>
            <a:off x="623888" y="1282304"/>
            <a:ext cx="7886700" cy="2139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0"/>
          <p:cNvSpPr txBox="1">
            <a:spLocks noGrp="1"/>
          </p:cNvSpPr>
          <p:nvPr>
            <p:ph type="body" idx="1"/>
          </p:nvPr>
        </p:nvSpPr>
        <p:spPr>
          <a:xfrm>
            <a:off x="623888" y="3442098"/>
            <a:ext cx="7886700" cy="1125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0"/>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0"/>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0"/>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1"/>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1"/>
          <p:cNvSpPr txBox="1">
            <a:spLocks noGrp="1"/>
          </p:cNvSpPr>
          <p:nvPr>
            <p:ph type="body" idx="1"/>
          </p:nvPr>
        </p:nvSpPr>
        <p:spPr>
          <a:xfrm>
            <a:off x="628650" y="1369219"/>
            <a:ext cx="3886200" cy="3263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1"/>
          <p:cNvSpPr txBox="1">
            <a:spLocks noGrp="1"/>
          </p:cNvSpPr>
          <p:nvPr>
            <p:ph type="body" idx="2"/>
          </p:nvPr>
        </p:nvSpPr>
        <p:spPr>
          <a:xfrm>
            <a:off x="4629150" y="1369219"/>
            <a:ext cx="3886200" cy="3263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1"/>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1"/>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2"/>
          <p:cNvSpPr txBox="1">
            <a:spLocks noGrp="1"/>
          </p:cNvSpPr>
          <p:nvPr>
            <p:ph type="title"/>
          </p:nvPr>
        </p:nvSpPr>
        <p:spPr>
          <a:xfrm>
            <a:off x="629841" y="273844"/>
            <a:ext cx="7886700" cy="994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2"/>
          <p:cNvSpPr txBox="1">
            <a:spLocks noGrp="1"/>
          </p:cNvSpPr>
          <p:nvPr>
            <p:ph type="body" idx="1"/>
          </p:nvPr>
        </p:nvSpPr>
        <p:spPr>
          <a:xfrm>
            <a:off x="629842" y="1260872"/>
            <a:ext cx="3868200" cy="6180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2"/>
          <p:cNvSpPr txBox="1">
            <a:spLocks noGrp="1"/>
          </p:cNvSpPr>
          <p:nvPr>
            <p:ph type="body" idx="2"/>
          </p:nvPr>
        </p:nvSpPr>
        <p:spPr>
          <a:xfrm>
            <a:off x="629842" y="1878806"/>
            <a:ext cx="3868200" cy="2763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2"/>
          <p:cNvSpPr txBox="1">
            <a:spLocks noGrp="1"/>
          </p:cNvSpPr>
          <p:nvPr>
            <p:ph type="body" idx="3"/>
          </p:nvPr>
        </p:nvSpPr>
        <p:spPr>
          <a:xfrm>
            <a:off x="4629150" y="1260872"/>
            <a:ext cx="3887400" cy="6180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2"/>
          <p:cNvSpPr txBox="1">
            <a:spLocks noGrp="1"/>
          </p:cNvSpPr>
          <p:nvPr>
            <p:ph type="body" idx="4"/>
          </p:nvPr>
        </p:nvSpPr>
        <p:spPr>
          <a:xfrm>
            <a:off x="4629150" y="1878806"/>
            <a:ext cx="3887400" cy="2763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2"/>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2"/>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3"/>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4"/>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5"/>
          <p:cNvSpPr txBox="1">
            <a:spLocks noGrp="1"/>
          </p:cNvSpPr>
          <p:nvPr>
            <p:ph type="title"/>
          </p:nvPr>
        </p:nvSpPr>
        <p:spPr>
          <a:xfrm>
            <a:off x="629841" y="342900"/>
            <a:ext cx="2949300" cy="12003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5"/>
          <p:cNvSpPr txBox="1">
            <a:spLocks noGrp="1"/>
          </p:cNvSpPr>
          <p:nvPr>
            <p:ph type="body" idx="1"/>
          </p:nvPr>
        </p:nvSpPr>
        <p:spPr>
          <a:xfrm>
            <a:off x="3887391" y="740570"/>
            <a:ext cx="4629300" cy="365520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5"/>
          <p:cNvSpPr txBox="1">
            <a:spLocks noGrp="1"/>
          </p:cNvSpPr>
          <p:nvPr>
            <p:ph type="body" idx="2"/>
          </p:nvPr>
        </p:nvSpPr>
        <p:spPr>
          <a:xfrm>
            <a:off x="629841" y="1543050"/>
            <a:ext cx="2949300" cy="285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5"/>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5"/>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6"/>
          <p:cNvSpPr txBox="1">
            <a:spLocks noGrp="1"/>
          </p:cNvSpPr>
          <p:nvPr>
            <p:ph type="title"/>
          </p:nvPr>
        </p:nvSpPr>
        <p:spPr>
          <a:xfrm>
            <a:off x="629841" y="342900"/>
            <a:ext cx="2949300" cy="12003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6"/>
          <p:cNvSpPr>
            <a:spLocks noGrp="1"/>
          </p:cNvSpPr>
          <p:nvPr>
            <p:ph type="pic" idx="2"/>
          </p:nvPr>
        </p:nvSpPr>
        <p:spPr>
          <a:xfrm>
            <a:off x="3887391" y="740570"/>
            <a:ext cx="4629300" cy="3655200"/>
          </a:xfrm>
          <a:prstGeom prst="rect">
            <a:avLst/>
          </a:prstGeom>
          <a:noFill/>
          <a:ln>
            <a:noFill/>
          </a:ln>
        </p:spPr>
      </p:sp>
      <p:sp>
        <p:nvSpPr>
          <p:cNvPr id="64" name="Google Shape;64;p26"/>
          <p:cNvSpPr txBox="1">
            <a:spLocks noGrp="1"/>
          </p:cNvSpPr>
          <p:nvPr>
            <p:ph type="body" idx="1"/>
          </p:nvPr>
        </p:nvSpPr>
        <p:spPr>
          <a:xfrm>
            <a:off x="629841" y="1543050"/>
            <a:ext cx="2949300" cy="285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6"/>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7"/>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7"/>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7"/>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p:nvPr/>
        </p:nvSpPr>
        <p:spPr>
          <a:xfrm>
            <a:off x="307054" y="1343288"/>
            <a:ext cx="8529900" cy="923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ID" sz="1800" b="1" i="0" u="none" strike="noStrike" cap="none">
                <a:solidFill>
                  <a:schemeClr val="dk1"/>
                </a:solidFill>
                <a:latin typeface="Montserrat"/>
                <a:ea typeface="Montserrat"/>
                <a:cs typeface="Montserrat"/>
                <a:sym typeface="Montserrat"/>
              </a:rPr>
              <a:t>“Perbandingan Kinerja Algoritma Klasifikasi untuk Kategorisasi Berita Detikcom dengan Menggunakan Metode Decision Tree, SVM, dan Naive Bayes”</a:t>
            </a:r>
            <a:endParaRPr sz="1800" b="0" i="0" u="none" strike="noStrike" cap="none">
              <a:solidFill>
                <a:schemeClr val="dk1"/>
              </a:solidFill>
              <a:latin typeface="Montserrat"/>
              <a:ea typeface="Montserrat"/>
              <a:cs typeface="Montserrat"/>
              <a:sym typeface="Montserrat"/>
            </a:endParaRPr>
          </a:p>
        </p:txBody>
      </p:sp>
      <p:sp>
        <p:nvSpPr>
          <p:cNvPr id="85" name="Google Shape;85;p1"/>
          <p:cNvSpPr/>
          <p:nvPr/>
        </p:nvSpPr>
        <p:spPr>
          <a:xfrm>
            <a:off x="2231899" y="2457755"/>
            <a:ext cx="4680203" cy="1450741"/>
          </a:xfrm>
          <a:prstGeom prst="roundRect">
            <a:avLst>
              <a:gd name="adj" fmla="val 9418"/>
            </a:avLst>
          </a:prstGeom>
          <a:solidFill>
            <a:srgbClr val="014C7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 name="Google Shape;86;p1"/>
          <p:cNvSpPr txBox="1"/>
          <p:nvPr/>
        </p:nvSpPr>
        <p:spPr>
          <a:xfrm>
            <a:off x="2425801" y="2554963"/>
            <a:ext cx="4292400" cy="1269900"/>
          </a:xfrm>
          <a:prstGeom prst="rect">
            <a:avLst/>
          </a:prstGeom>
          <a:noFill/>
          <a:ln>
            <a:noFill/>
          </a:ln>
        </p:spPr>
        <p:txBody>
          <a:bodyPr spcFirstLastPara="1" wrap="square" lIns="91425" tIns="45700" rIns="91425" bIns="45700" anchor="t" anchorCtr="0">
            <a:noAutofit/>
          </a:bodyPr>
          <a:lstStyle/>
          <a:p>
            <a:pPr marL="0" marR="0" lvl="1" indent="0" algn="ctr" rtl="0">
              <a:lnSpc>
                <a:spcPct val="100000"/>
              </a:lnSpc>
              <a:spcBef>
                <a:spcPts val="0"/>
              </a:spcBef>
              <a:spcAft>
                <a:spcPts val="0"/>
              </a:spcAft>
              <a:buClr>
                <a:srgbClr val="000000"/>
              </a:buClr>
              <a:buSzPts val="2000"/>
              <a:buFont typeface="Arial"/>
              <a:buNone/>
            </a:pPr>
            <a:r>
              <a:rPr lang="en-ID" sz="1400" b="0" i="0" u="none" strike="noStrike" cap="none">
                <a:solidFill>
                  <a:schemeClr val="lt1"/>
                </a:solidFill>
                <a:latin typeface="Montserrat Medium"/>
                <a:ea typeface="Montserrat Medium"/>
                <a:cs typeface="Montserrat Medium"/>
                <a:sym typeface="Montserrat Medium"/>
              </a:rPr>
              <a:t>Oleh:</a:t>
            </a:r>
            <a:endParaRPr sz="1400" b="0" i="0" u="none" strike="noStrike" cap="none">
              <a:solidFill>
                <a:srgbClr val="000000"/>
              </a:solidFill>
              <a:latin typeface="Montserrat Medium"/>
              <a:ea typeface="Montserrat Medium"/>
              <a:cs typeface="Montserrat Medium"/>
              <a:sym typeface="Montserrat Medium"/>
            </a:endParaRPr>
          </a:p>
          <a:p>
            <a:pPr marL="0" marR="0" lvl="1" indent="0" algn="l" rtl="0">
              <a:lnSpc>
                <a:spcPct val="100000"/>
              </a:lnSpc>
              <a:spcBef>
                <a:spcPts val="0"/>
              </a:spcBef>
              <a:spcAft>
                <a:spcPts val="0"/>
              </a:spcAft>
              <a:buClr>
                <a:srgbClr val="000000"/>
              </a:buClr>
              <a:buSzPts val="2000"/>
              <a:buFont typeface="Arial"/>
              <a:buNone/>
            </a:pPr>
            <a:r>
              <a:rPr lang="en-ID" sz="1400" b="0" i="0" u="none" strike="noStrike" cap="none">
                <a:solidFill>
                  <a:schemeClr val="lt1"/>
                </a:solidFill>
                <a:latin typeface="Montserrat Medium"/>
                <a:ea typeface="Montserrat Medium"/>
                <a:cs typeface="Montserrat Medium"/>
                <a:sym typeface="Montserrat Medium"/>
              </a:rPr>
              <a:t>Alya Mirza Safira			21083010039</a:t>
            </a:r>
            <a:endParaRPr sz="1400" b="0" i="0" u="none" strike="noStrike" cap="none">
              <a:solidFill>
                <a:schemeClr val="lt1"/>
              </a:solidFill>
              <a:latin typeface="Montserrat Medium"/>
              <a:ea typeface="Montserrat Medium"/>
              <a:cs typeface="Montserrat Medium"/>
              <a:sym typeface="Montserrat Medium"/>
            </a:endParaRPr>
          </a:p>
          <a:p>
            <a:pPr marL="0" marR="0" lvl="1" indent="0" algn="l" rtl="0">
              <a:lnSpc>
                <a:spcPct val="100000"/>
              </a:lnSpc>
              <a:spcBef>
                <a:spcPts val="0"/>
              </a:spcBef>
              <a:spcAft>
                <a:spcPts val="0"/>
              </a:spcAft>
              <a:buClr>
                <a:srgbClr val="000000"/>
              </a:buClr>
              <a:buSzPts val="2000"/>
              <a:buFont typeface="Arial"/>
              <a:buNone/>
            </a:pPr>
            <a:r>
              <a:rPr lang="en-ID" sz="1400" b="0" i="0" u="none" strike="noStrike" cap="none">
                <a:solidFill>
                  <a:schemeClr val="lt1"/>
                </a:solidFill>
                <a:latin typeface="Montserrat Medium"/>
                <a:ea typeface="Montserrat Medium"/>
                <a:cs typeface="Montserrat Medium"/>
                <a:sym typeface="Montserrat Medium"/>
              </a:rPr>
              <a:t>Fiqih Pavita A.				21083010042</a:t>
            </a:r>
            <a:endParaRPr sz="1400" b="0" i="0" u="none" strike="noStrike" cap="none">
              <a:solidFill>
                <a:schemeClr val="lt1"/>
              </a:solidFill>
              <a:latin typeface="Montserrat Medium"/>
              <a:ea typeface="Montserrat Medium"/>
              <a:cs typeface="Montserrat Medium"/>
              <a:sym typeface="Montserrat Medium"/>
            </a:endParaRPr>
          </a:p>
          <a:p>
            <a:pPr marL="0" marR="0" lvl="1" indent="0" algn="l" rtl="0">
              <a:lnSpc>
                <a:spcPct val="100000"/>
              </a:lnSpc>
              <a:spcBef>
                <a:spcPts val="0"/>
              </a:spcBef>
              <a:spcAft>
                <a:spcPts val="0"/>
              </a:spcAft>
              <a:buClr>
                <a:srgbClr val="000000"/>
              </a:buClr>
              <a:buSzPts val="2000"/>
              <a:buFont typeface="Arial"/>
              <a:buNone/>
            </a:pPr>
            <a:r>
              <a:rPr lang="en-ID" sz="1400" b="0" i="0" u="none" strike="noStrike" cap="none">
                <a:solidFill>
                  <a:schemeClr val="lt1"/>
                </a:solidFill>
                <a:latin typeface="Montserrat Medium"/>
                <a:ea typeface="Montserrat Medium"/>
                <a:cs typeface="Montserrat Medium"/>
                <a:sym typeface="Montserrat Medium"/>
              </a:rPr>
              <a:t>Hajjar Ayu Cahyani			21083010044</a:t>
            </a:r>
            <a:endParaRPr sz="1400" b="0" i="0" u="none" strike="noStrike" cap="none">
              <a:solidFill>
                <a:schemeClr val="lt1"/>
              </a:solidFill>
              <a:latin typeface="Montserrat Medium"/>
              <a:ea typeface="Montserrat Medium"/>
              <a:cs typeface="Montserrat Medium"/>
              <a:sym typeface="Montserrat Medium"/>
            </a:endParaRPr>
          </a:p>
          <a:p>
            <a:pPr marL="0" marR="0" lvl="1" indent="0" algn="l" rtl="0">
              <a:lnSpc>
                <a:spcPct val="100000"/>
              </a:lnSpc>
              <a:spcBef>
                <a:spcPts val="0"/>
              </a:spcBef>
              <a:spcAft>
                <a:spcPts val="0"/>
              </a:spcAft>
              <a:buClr>
                <a:srgbClr val="000000"/>
              </a:buClr>
              <a:buSzPts val="2000"/>
              <a:buFont typeface="Arial"/>
              <a:buNone/>
            </a:pPr>
            <a:r>
              <a:rPr lang="en-ID" sz="1400" b="0" i="0" u="none" strike="noStrike" cap="none">
                <a:solidFill>
                  <a:schemeClr val="lt1"/>
                </a:solidFill>
                <a:latin typeface="Montserrat Medium"/>
                <a:ea typeface="Montserrat Medium"/>
                <a:cs typeface="Montserrat Medium"/>
                <a:sym typeface="Montserrat Medium"/>
              </a:rPr>
              <a:t>Muhamad Haris H.			21083010045</a:t>
            </a:r>
            <a:endParaRPr sz="1400" b="0" i="0" u="none" strike="noStrike" cap="none">
              <a:solidFill>
                <a:schemeClr val="lt1"/>
              </a:solidFill>
              <a:latin typeface="Montserrat Medium"/>
              <a:ea typeface="Montserrat Medium"/>
              <a:cs typeface="Montserrat Medium"/>
              <a:sym typeface="Montserrat Medium"/>
            </a:endParaRPr>
          </a:p>
        </p:txBody>
      </p:sp>
      <p:sp>
        <p:nvSpPr>
          <p:cNvPr id="87" name="Google Shape;87;p1"/>
          <p:cNvSpPr/>
          <p:nvPr/>
        </p:nvSpPr>
        <p:spPr>
          <a:xfrm>
            <a:off x="2232000" y="4113131"/>
            <a:ext cx="4680000" cy="540000"/>
          </a:xfrm>
          <a:prstGeom prst="roundRect">
            <a:avLst>
              <a:gd name="adj" fmla="val 16667"/>
            </a:avLst>
          </a:prstGeom>
          <a:solidFill>
            <a:srgbClr val="014C7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D" sz="1400" b="0" i="0" u="none" strike="noStrike" cap="none">
                <a:solidFill>
                  <a:schemeClr val="lt1"/>
                </a:solidFill>
                <a:latin typeface="Montserrat Medium"/>
                <a:ea typeface="Montserrat Medium"/>
                <a:cs typeface="Montserrat Medium"/>
                <a:sym typeface="Montserrat Medium"/>
              </a:rPr>
              <a:t>Dosen Pengampu:</a:t>
            </a:r>
            <a:endParaRPr sz="1400" b="0" i="0" u="none" strike="noStrike" cap="none">
              <a:solidFill>
                <a:schemeClr val="lt1"/>
              </a:solidFill>
              <a:latin typeface="Montserrat Medium"/>
              <a:ea typeface="Montserrat Medium"/>
              <a:cs typeface="Montserrat Medium"/>
              <a:sym typeface="Montserrat Medium"/>
            </a:endParaRPr>
          </a:p>
          <a:p>
            <a:pPr marL="0" marR="0" lvl="0" indent="0" algn="ctr" rtl="0">
              <a:lnSpc>
                <a:spcPct val="100000"/>
              </a:lnSpc>
              <a:spcBef>
                <a:spcPts val="0"/>
              </a:spcBef>
              <a:spcAft>
                <a:spcPts val="0"/>
              </a:spcAft>
              <a:buClr>
                <a:schemeClr val="dk1"/>
              </a:buClr>
              <a:buSzPts val="1800"/>
              <a:buFont typeface="Arial"/>
              <a:buNone/>
            </a:pPr>
            <a:r>
              <a:rPr lang="en-ID" sz="1400" b="0" i="0" u="none" strike="noStrike" cap="none">
                <a:solidFill>
                  <a:schemeClr val="lt1"/>
                </a:solidFill>
                <a:latin typeface="Montserrat Medium"/>
                <a:ea typeface="Montserrat Medium"/>
                <a:cs typeface="Montserrat Medium"/>
                <a:sym typeface="Montserrat Medium"/>
              </a:rPr>
              <a:t>Dr. Eng. Ir. Anggraini Puspita Sari, ST., MT.</a:t>
            </a:r>
            <a:endParaRPr sz="1400" b="0" i="0" u="none" strike="noStrike" cap="none">
              <a:solidFill>
                <a:schemeClr val="lt1"/>
              </a:solidFill>
              <a:latin typeface="Montserrat Medium"/>
              <a:ea typeface="Montserrat Medium"/>
              <a:cs typeface="Montserrat Medium"/>
              <a:sym typeface="Montserrat Medium"/>
            </a:endParaRPr>
          </a:p>
        </p:txBody>
      </p:sp>
      <p:sp>
        <p:nvSpPr>
          <p:cNvPr id="88" name="Google Shape;88;p1"/>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9" name="Google Shape;89;p1"/>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 name="Google Shape;90;p1"/>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 name="Google Shape;91;p1"/>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1"/>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 name="Google Shape;93;p1"/>
          <p:cNvGrpSpPr/>
          <p:nvPr/>
        </p:nvGrpSpPr>
        <p:grpSpPr>
          <a:xfrm>
            <a:off x="272425" y="-5061"/>
            <a:ext cx="1080000" cy="1080000"/>
            <a:chOff x="272425" y="-5061"/>
            <a:chExt cx="1080000" cy="1080000"/>
          </a:xfrm>
        </p:grpSpPr>
        <p:sp>
          <p:nvSpPr>
            <p:cNvPr id="94" name="Google Shape;94;p1"/>
            <p:cNvSpPr/>
            <p:nvPr/>
          </p:nvSpPr>
          <p:spPr>
            <a:xfrm>
              <a:off x="272425" y="-5061"/>
              <a:ext cx="1080000" cy="1080000"/>
            </a:xfrm>
            <a:prstGeom prst="rect">
              <a:avLst/>
            </a:prstGeom>
            <a:solidFill>
              <a:srgbClr val="014D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5" name="Google Shape;95;p1"/>
            <p:cNvPicPr preferRelativeResize="0"/>
            <p:nvPr/>
          </p:nvPicPr>
          <p:blipFill rotWithShape="1">
            <a:blip r:embed="rId3">
              <a:alphaModFix/>
            </a:blip>
            <a:srcRect/>
            <a:stretch/>
          </p:blipFill>
          <p:spPr>
            <a:xfrm>
              <a:off x="344840" y="77750"/>
              <a:ext cx="935181" cy="914400"/>
            </a:xfrm>
            <a:prstGeom prst="rect">
              <a:avLst/>
            </a:prstGeom>
            <a:noFill/>
            <a:ln>
              <a:noFill/>
            </a:ln>
          </p:spPr>
        </p:pic>
      </p:grpSp>
      <p:sp>
        <p:nvSpPr>
          <p:cNvPr id="96" name="Google Shape;96;p1"/>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2516dc218fd_0_142"/>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g2516dc218fd_0_142"/>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g2516dc218fd_0_142"/>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0" name="Google Shape;270;g2516dc218fd_0_142"/>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1" name="Google Shape;271;g2516dc218fd_0_142"/>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2" name="Google Shape;272;g2516dc218fd_0_142"/>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3" name="Google Shape;273;g2516dc218fd_0_142"/>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g2516dc218fd_0_142"/>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i="1">
                <a:latin typeface="Montserrat"/>
                <a:ea typeface="Montserrat"/>
                <a:cs typeface="Montserrat"/>
                <a:sym typeface="Montserrat"/>
              </a:rPr>
              <a:t>Data Collecting</a:t>
            </a:r>
            <a:endParaRPr sz="2500" b="1" i="1">
              <a:latin typeface="Montserrat"/>
              <a:ea typeface="Montserrat"/>
              <a:cs typeface="Montserrat"/>
              <a:sym typeface="Montserrat"/>
            </a:endParaRPr>
          </a:p>
        </p:txBody>
      </p:sp>
      <p:pic>
        <p:nvPicPr>
          <p:cNvPr id="275" name="Google Shape;275;g2516dc218fd_0_142"/>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276" name="Google Shape;276;g2516dc218fd_0_142"/>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277" name="Google Shape;277;g2516dc218fd_0_142"/>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pic>
        <p:nvPicPr>
          <p:cNvPr id="278" name="Google Shape;278;g2516dc218fd_0_142"/>
          <p:cNvPicPr preferRelativeResize="0"/>
          <p:nvPr/>
        </p:nvPicPr>
        <p:blipFill rotWithShape="1">
          <a:blip r:embed="rId4">
            <a:alphaModFix/>
          </a:blip>
          <a:srcRect l="24422" t="21998" r="822" b="23101"/>
          <a:stretch/>
        </p:blipFill>
        <p:spPr>
          <a:xfrm>
            <a:off x="972000" y="1430575"/>
            <a:ext cx="7200000" cy="286107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251c746dc5d_4_15"/>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4" name="Google Shape;284;g251c746dc5d_4_15"/>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5" name="Google Shape;285;g251c746dc5d_4_15"/>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6" name="Google Shape;286;g251c746dc5d_4_15"/>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7" name="Google Shape;287;g251c746dc5d_4_15"/>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8" name="Google Shape;288;g251c746dc5d_4_15"/>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9" name="Google Shape;289;g251c746dc5d_4_15"/>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0" name="Google Shape;290;g251c746dc5d_4_15"/>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i="1">
                <a:latin typeface="Montserrat"/>
                <a:ea typeface="Montserrat"/>
                <a:cs typeface="Montserrat"/>
                <a:sym typeface="Montserrat"/>
              </a:rPr>
              <a:t>Data Preprocessing</a:t>
            </a:r>
            <a:endParaRPr sz="2500" b="1" i="1">
              <a:latin typeface="Montserrat"/>
              <a:ea typeface="Montserrat"/>
              <a:cs typeface="Montserrat"/>
              <a:sym typeface="Montserrat"/>
            </a:endParaRPr>
          </a:p>
        </p:txBody>
      </p:sp>
      <p:pic>
        <p:nvPicPr>
          <p:cNvPr id="291" name="Google Shape;291;g251c746dc5d_4_15"/>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292" name="Google Shape;292;g251c746dc5d_4_15"/>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293" name="Google Shape;293;g251c746dc5d_4_15"/>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sp>
        <p:nvSpPr>
          <p:cNvPr id="294" name="Google Shape;294;g251c746dc5d_4_15"/>
          <p:cNvSpPr/>
          <p:nvPr/>
        </p:nvSpPr>
        <p:spPr>
          <a:xfrm>
            <a:off x="746575" y="1796025"/>
            <a:ext cx="3240000" cy="4680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5" name="Google Shape;295;g251c746dc5d_4_15"/>
          <p:cNvSpPr txBox="1"/>
          <p:nvPr/>
        </p:nvSpPr>
        <p:spPr>
          <a:xfrm>
            <a:off x="746575" y="1796025"/>
            <a:ext cx="3251400" cy="46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buClr>
                <a:schemeClr val="dk1"/>
              </a:buClr>
              <a:buSzPts val="1100"/>
              <a:buFont typeface="Arial"/>
              <a:buNone/>
            </a:pPr>
            <a:r>
              <a:rPr lang="en-ID" sz="1400" b="1" i="1" u="none" strike="noStrike" cap="none" dirty="0">
                <a:solidFill>
                  <a:schemeClr val="dk1"/>
                </a:solidFill>
                <a:latin typeface="Montserrat"/>
                <a:ea typeface="Montserrat"/>
                <a:cs typeface="Montserrat"/>
                <a:sym typeface="Montserrat"/>
              </a:rPr>
              <a:t>Tokenizing</a:t>
            </a:r>
            <a:endParaRPr sz="1400" b="1" i="1" u="none" strike="noStrike" cap="none" dirty="0">
              <a:solidFill>
                <a:schemeClr val="dk1"/>
              </a:solidFill>
              <a:latin typeface="Montserrat"/>
              <a:ea typeface="Montserrat"/>
              <a:cs typeface="Montserrat"/>
              <a:sym typeface="Montserrat"/>
            </a:endParaRPr>
          </a:p>
        </p:txBody>
      </p:sp>
      <p:sp>
        <p:nvSpPr>
          <p:cNvPr id="296" name="Google Shape;296;g251c746dc5d_4_15"/>
          <p:cNvSpPr txBox="1"/>
          <p:nvPr/>
        </p:nvSpPr>
        <p:spPr>
          <a:xfrm>
            <a:off x="752275" y="2519325"/>
            <a:ext cx="3240000" cy="1477500"/>
          </a:xfrm>
          <a:prstGeom prst="rect">
            <a:avLst/>
          </a:prstGeom>
          <a:noFill/>
          <a:ln>
            <a:noFill/>
          </a:ln>
        </p:spPr>
        <p:txBody>
          <a:bodyPr spcFirstLastPara="1" wrap="square" lIns="91425" tIns="91425" rIns="91425" bIns="91425" anchor="ctr" anchorCtr="0">
            <a:spAutoFit/>
          </a:bodyPr>
          <a:lstStyle/>
          <a:p>
            <a:pPr marL="0" marR="0" lvl="0" indent="457200" algn="just" rtl="0">
              <a:lnSpc>
                <a:spcPct val="100000"/>
              </a:lnSpc>
              <a:spcBef>
                <a:spcPts val="0"/>
              </a:spcBef>
              <a:spcAft>
                <a:spcPts val="0"/>
              </a:spcAft>
              <a:buClr>
                <a:srgbClr val="000000"/>
              </a:buClr>
              <a:buSzPts val="1200"/>
              <a:buFont typeface="Arial"/>
              <a:buNone/>
            </a:pPr>
            <a:r>
              <a:rPr lang="en-ID" sz="1200" b="0" i="0" u="none" strike="noStrike" cap="none">
                <a:solidFill>
                  <a:schemeClr val="dk1"/>
                </a:solidFill>
                <a:latin typeface="Montserrat"/>
                <a:ea typeface="Montserrat"/>
                <a:cs typeface="Montserrat"/>
                <a:sym typeface="Montserrat"/>
              </a:rPr>
              <a:t>Proses pemotongan </a:t>
            </a:r>
            <a:r>
              <a:rPr lang="en-ID" sz="1200" b="0" i="1" u="none" strike="noStrike" cap="none">
                <a:solidFill>
                  <a:schemeClr val="dk1"/>
                </a:solidFill>
                <a:latin typeface="Montserrat"/>
                <a:ea typeface="Montserrat"/>
                <a:cs typeface="Montserrat"/>
                <a:sym typeface="Montserrat"/>
              </a:rPr>
              <a:t>string </a:t>
            </a:r>
            <a:r>
              <a:rPr lang="en-ID" sz="1200" b="0" i="0" u="none" strike="noStrike" cap="none">
                <a:solidFill>
                  <a:schemeClr val="dk1"/>
                </a:solidFill>
                <a:latin typeface="Montserrat"/>
                <a:ea typeface="Montserrat"/>
                <a:cs typeface="Montserrat"/>
                <a:sym typeface="Montserrat"/>
              </a:rPr>
              <a:t>berdasarkan setiap kata yang menyusunnya. Digunakan bantuan </a:t>
            </a:r>
            <a:r>
              <a:rPr lang="en-ID" sz="1200" b="0" i="1" u="none" strike="noStrike" cap="none">
                <a:solidFill>
                  <a:schemeClr val="dk1"/>
                </a:solidFill>
                <a:latin typeface="Montserrat"/>
                <a:ea typeface="Montserrat"/>
                <a:cs typeface="Montserrat"/>
                <a:sym typeface="Montserrat"/>
              </a:rPr>
              <a:t>class</a:t>
            </a:r>
            <a:r>
              <a:rPr lang="en-ID" sz="1200" b="0" i="0" u="none" strike="noStrike" cap="none">
                <a:solidFill>
                  <a:schemeClr val="dk1"/>
                </a:solidFill>
                <a:latin typeface="Montserrat"/>
                <a:ea typeface="Montserrat"/>
                <a:cs typeface="Montserrat"/>
                <a:sym typeface="Montserrat"/>
              </a:rPr>
              <a:t> RegexpTokenizer yang tersedia pada modul nltk.tokenize dari </a:t>
            </a:r>
            <a:r>
              <a:rPr lang="en-ID" sz="1200" b="0" i="1" u="none" strike="noStrike" cap="none">
                <a:solidFill>
                  <a:schemeClr val="dk1"/>
                </a:solidFill>
                <a:latin typeface="Montserrat"/>
                <a:ea typeface="Montserrat"/>
                <a:cs typeface="Montserrat"/>
                <a:sym typeface="Montserrat"/>
              </a:rPr>
              <a:t>library </a:t>
            </a:r>
            <a:r>
              <a:rPr lang="en-ID" sz="1200" b="0" i="0" u="none" strike="noStrike" cap="none">
                <a:solidFill>
                  <a:schemeClr val="dk1"/>
                </a:solidFill>
                <a:latin typeface="Montserrat"/>
                <a:ea typeface="Montserrat"/>
                <a:cs typeface="Montserrat"/>
                <a:sym typeface="Montserrat"/>
              </a:rPr>
              <a:t>NLTK (Natural Language Toolkit) untuk melakukan tokenisasi teks.</a:t>
            </a:r>
            <a:endParaRPr sz="1200" b="0" i="0" u="none" strike="noStrike" cap="none">
              <a:solidFill>
                <a:schemeClr val="dk1"/>
              </a:solidFill>
              <a:latin typeface="Montserrat"/>
              <a:ea typeface="Montserrat"/>
              <a:cs typeface="Montserrat"/>
              <a:sym typeface="Montserrat"/>
            </a:endParaRPr>
          </a:p>
        </p:txBody>
      </p:sp>
      <p:sp>
        <p:nvSpPr>
          <p:cNvPr id="297" name="Google Shape;297;g251c746dc5d_4_15"/>
          <p:cNvSpPr txBox="1"/>
          <p:nvPr/>
        </p:nvSpPr>
        <p:spPr>
          <a:xfrm>
            <a:off x="5222950" y="3052775"/>
            <a:ext cx="3240000" cy="5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marR="0" lvl="0" indent="0" algn="just" rtl="0">
              <a:lnSpc>
                <a:spcPct val="100000"/>
              </a:lnSpc>
              <a:spcBef>
                <a:spcPts val="0"/>
              </a:spcBef>
              <a:spcAft>
                <a:spcPts val="0"/>
              </a:spcAft>
              <a:buClr>
                <a:srgbClr val="000000"/>
              </a:buClr>
              <a:buSzPts val="1200"/>
              <a:buFont typeface="Arial"/>
              <a:buNone/>
            </a:pPr>
            <a:r>
              <a:rPr lang="en-ID" sz="1200" b="0" i="0" u="none" strike="noStrike" cap="none">
                <a:solidFill>
                  <a:schemeClr val="dk1"/>
                </a:solidFill>
                <a:latin typeface="Montserrat"/>
                <a:ea typeface="Montserrat"/>
                <a:cs typeface="Montserrat"/>
                <a:sym typeface="Montserrat"/>
              </a:rPr>
              <a:t>RI Calonkan Lagi Sebagai Anggota Dewan IMO 2024-2025</a:t>
            </a:r>
            <a:endParaRPr sz="1200" b="0" i="0" u="none" strike="noStrike" cap="none">
              <a:solidFill>
                <a:schemeClr val="dk1"/>
              </a:solidFill>
              <a:latin typeface="Montserrat"/>
              <a:ea typeface="Montserrat"/>
              <a:cs typeface="Montserrat"/>
              <a:sym typeface="Montserrat"/>
            </a:endParaRPr>
          </a:p>
        </p:txBody>
      </p:sp>
      <p:sp>
        <p:nvSpPr>
          <p:cNvPr id="298" name="Google Shape;298;g251c746dc5d_4_15"/>
          <p:cNvSpPr txBox="1"/>
          <p:nvPr/>
        </p:nvSpPr>
        <p:spPr>
          <a:xfrm>
            <a:off x="5222950" y="3946450"/>
            <a:ext cx="3240000" cy="5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marR="0" lvl="0" indent="0" algn="just" rtl="0">
              <a:lnSpc>
                <a:spcPct val="100000"/>
              </a:lnSpc>
              <a:spcBef>
                <a:spcPts val="0"/>
              </a:spcBef>
              <a:spcAft>
                <a:spcPts val="0"/>
              </a:spcAft>
              <a:buClr>
                <a:srgbClr val="000000"/>
              </a:buClr>
              <a:buSzPts val="1200"/>
              <a:buFont typeface="Arial"/>
              <a:buNone/>
            </a:pPr>
            <a:r>
              <a:rPr lang="en-ID" sz="1200" b="0" i="0" u="none" strike="noStrike" cap="none">
                <a:solidFill>
                  <a:schemeClr val="dk1"/>
                </a:solidFill>
                <a:latin typeface="Montserrat"/>
                <a:ea typeface="Montserrat"/>
                <a:cs typeface="Montserrat"/>
                <a:sym typeface="Montserrat"/>
              </a:rPr>
              <a:t>[ri, calonkan, lagi, sebagai, anggota, dewan, imo, 2024, 2025]</a:t>
            </a:r>
            <a:endParaRPr sz="1200" b="0" i="0" u="none" strike="noStrike" cap="none">
              <a:solidFill>
                <a:schemeClr val="dk1"/>
              </a:solidFill>
              <a:latin typeface="Montserrat"/>
              <a:ea typeface="Montserrat"/>
              <a:cs typeface="Montserrat"/>
              <a:sym typeface="Montserrat"/>
            </a:endParaRPr>
          </a:p>
        </p:txBody>
      </p:sp>
      <p:cxnSp>
        <p:nvCxnSpPr>
          <p:cNvPr id="299" name="Google Shape;299;g251c746dc5d_4_15"/>
          <p:cNvCxnSpPr>
            <a:stCxn id="297" idx="2"/>
            <a:endCxn id="298" idx="0"/>
          </p:cNvCxnSpPr>
          <p:nvPr/>
        </p:nvCxnSpPr>
        <p:spPr>
          <a:xfrm>
            <a:off x="6842950" y="3606875"/>
            <a:ext cx="0" cy="339600"/>
          </a:xfrm>
          <a:prstGeom prst="straightConnector1">
            <a:avLst/>
          </a:prstGeom>
          <a:noFill/>
          <a:ln w="19050" cap="flat" cmpd="sng">
            <a:solidFill>
              <a:schemeClr val="dk1"/>
            </a:solidFill>
            <a:prstDash val="solid"/>
            <a:round/>
            <a:headEnd type="none" w="sm" len="sm"/>
            <a:tailEnd type="triangle" w="med" len="med"/>
          </a:ln>
        </p:spPr>
      </p:cxnSp>
      <p:pic>
        <p:nvPicPr>
          <p:cNvPr id="300" name="Google Shape;300;g251c746dc5d_4_15"/>
          <p:cNvPicPr preferRelativeResize="0"/>
          <p:nvPr/>
        </p:nvPicPr>
        <p:blipFill rotWithShape="1">
          <a:blip r:embed="rId4">
            <a:alphaModFix/>
          </a:blip>
          <a:srcRect l="22419" t="15742" r="53646" b="65983"/>
          <a:stretch/>
        </p:blipFill>
        <p:spPr>
          <a:xfrm>
            <a:off x="5042950" y="1158100"/>
            <a:ext cx="3600000" cy="1475999"/>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g251c746dc5d_4_51"/>
          <p:cNvPicPr preferRelativeResize="0"/>
          <p:nvPr/>
        </p:nvPicPr>
        <p:blipFill rotWithShape="1">
          <a:blip r:embed="rId3">
            <a:alphaModFix/>
          </a:blip>
          <a:srcRect l="22250" t="35797" r="54091" b="36866"/>
          <a:stretch/>
        </p:blipFill>
        <p:spPr>
          <a:xfrm>
            <a:off x="5222950" y="811063"/>
            <a:ext cx="3240000" cy="2041200"/>
          </a:xfrm>
          <a:prstGeom prst="rect">
            <a:avLst/>
          </a:prstGeom>
          <a:noFill/>
          <a:ln w="9525" cap="flat" cmpd="sng">
            <a:solidFill>
              <a:schemeClr val="dk1"/>
            </a:solidFill>
            <a:prstDash val="solid"/>
            <a:round/>
            <a:headEnd type="none" w="sm" len="sm"/>
            <a:tailEnd type="none" w="sm" len="sm"/>
          </a:ln>
        </p:spPr>
      </p:pic>
      <p:sp>
        <p:nvSpPr>
          <p:cNvPr id="306" name="Google Shape;306;g251c746dc5d_4_51"/>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7" name="Google Shape;307;g251c746dc5d_4_51"/>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8" name="Google Shape;308;g251c746dc5d_4_51"/>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9" name="Google Shape;309;g251c746dc5d_4_51"/>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0" name="Google Shape;310;g251c746dc5d_4_51"/>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1" name="Google Shape;311;g251c746dc5d_4_51"/>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2" name="Google Shape;312;g251c746dc5d_4_51"/>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3" name="Google Shape;313;g251c746dc5d_4_51"/>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i="1">
                <a:latin typeface="Montserrat"/>
                <a:ea typeface="Montserrat"/>
                <a:cs typeface="Montserrat"/>
                <a:sym typeface="Montserrat"/>
              </a:rPr>
              <a:t>Data Preprocessing</a:t>
            </a:r>
            <a:endParaRPr sz="2500" b="1" i="1">
              <a:latin typeface="Montserrat"/>
              <a:ea typeface="Montserrat"/>
              <a:cs typeface="Montserrat"/>
              <a:sym typeface="Montserrat"/>
            </a:endParaRPr>
          </a:p>
        </p:txBody>
      </p:sp>
      <p:pic>
        <p:nvPicPr>
          <p:cNvPr id="314" name="Google Shape;314;g251c746dc5d_4_51"/>
          <p:cNvPicPr preferRelativeResize="0"/>
          <p:nvPr/>
        </p:nvPicPr>
        <p:blipFill rotWithShape="1">
          <a:blip r:embed="rId4">
            <a:alphaModFix/>
          </a:blip>
          <a:srcRect/>
          <a:stretch/>
        </p:blipFill>
        <p:spPr>
          <a:xfrm>
            <a:off x="8365940" y="81350"/>
            <a:ext cx="540001" cy="529201"/>
          </a:xfrm>
          <a:prstGeom prst="rect">
            <a:avLst/>
          </a:prstGeom>
          <a:noFill/>
          <a:ln>
            <a:noFill/>
          </a:ln>
        </p:spPr>
      </p:pic>
      <p:sp>
        <p:nvSpPr>
          <p:cNvPr id="315" name="Google Shape;315;g251c746dc5d_4_51"/>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316" name="Google Shape;316;g251c746dc5d_4_51"/>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sp>
        <p:nvSpPr>
          <p:cNvPr id="317" name="Google Shape;317;g251c746dc5d_4_51"/>
          <p:cNvSpPr/>
          <p:nvPr/>
        </p:nvSpPr>
        <p:spPr>
          <a:xfrm>
            <a:off x="746575" y="1580475"/>
            <a:ext cx="3240000" cy="4680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g251c746dc5d_4_51"/>
          <p:cNvSpPr txBox="1"/>
          <p:nvPr/>
        </p:nvSpPr>
        <p:spPr>
          <a:xfrm>
            <a:off x="746575" y="1580475"/>
            <a:ext cx="3251400" cy="46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buClr>
                <a:schemeClr val="dk1"/>
              </a:buClr>
              <a:buSzPts val="1100"/>
              <a:buFont typeface="Arial"/>
              <a:buNone/>
            </a:pPr>
            <a:r>
              <a:rPr lang="en-ID" sz="1400" b="1" i="1" u="none" strike="noStrike" cap="none" dirty="0">
                <a:solidFill>
                  <a:schemeClr val="dk1"/>
                </a:solidFill>
                <a:latin typeface="Montserrat"/>
                <a:ea typeface="Montserrat"/>
                <a:cs typeface="Montserrat"/>
                <a:sym typeface="Montserrat"/>
              </a:rPr>
              <a:t>Filtering </a:t>
            </a:r>
            <a:r>
              <a:rPr lang="en-ID" sz="1400" b="1" i="0" u="none" strike="noStrike" cap="none" dirty="0">
                <a:solidFill>
                  <a:schemeClr val="dk1"/>
                </a:solidFill>
                <a:latin typeface="Montserrat"/>
                <a:ea typeface="Montserrat"/>
                <a:cs typeface="Montserrat"/>
                <a:sym typeface="Montserrat"/>
              </a:rPr>
              <a:t>(</a:t>
            </a:r>
            <a:r>
              <a:rPr lang="en-ID" sz="1400" b="1" i="1" u="none" strike="noStrike" cap="none" dirty="0">
                <a:solidFill>
                  <a:schemeClr val="dk1"/>
                </a:solidFill>
                <a:latin typeface="Montserrat"/>
                <a:ea typeface="Montserrat"/>
                <a:cs typeface="Montserrat"/>
                <a:sym typeface="Montserrat"/>
              </a:rPr>
              <a:t>Stop Word Removal</a:t>
            </a:r>
            <a:r>
              <a:rPr lang="en-ID" sz="1400" b="1" i="0" u="none" strike="noStrike" cap="none" dirty="0">
                <a:solidFill>
                  <a:schemeClr val="dk1"/>
                </a:solidFill>
                <a:latin typeface="Montserrat"/>
                <a:ea typeface="Montserrat"/>
                <a:cs typeface="Montserrat"/>
                <a:sym typeface="Montserrat"/>
              </a:rPr>
              <a:t>)</a:t>
            </a:r>
            <a:endParaRPr sz="1400" b="1" i="0" u="none" strike="noStrike" cap="none" dirty="0">
              <a:solidFill>
                <a:schemeClr val="dk1"/>
              </a:solidFill>
              <a:latin typeface="Montserrat"/>
              <a:ea typeface="Montserrat"/>
              <a:cs typeface="Montserrat"/>
              <a:sym typeface="Montserrat"/>
            </a:endParaRPr>
          </a:p>
        </p:txBody>
      </p:sp>
      <p:sp>
        <p:nvSpPr>
          <p:cNvPr id="319" name="Google Shape;319;g251c746dc5d_4_51"/>
          <p:cNvSpPr txBox="1"/>
          <p:nvPr/>
        </p:nvSpPr>
        <p:spPr>
          <a:xfrm>
            <a:off x="752275" y="2303775"/>
            <a:ext cx="3240000" cy="1847100"/>
          </a:xfrm>
          <a:prstGeom prst="rect">
            <a:avLst/>
          </a:prstGeom>
          <a:noFill/>
          <a:ln>
            <a:noFill/>
          </a:ln>
        </p:spPr>
        <p:txBody>
          <a:bodyPr spcFirstLastPara="1" wrap="square" lIns="91425" tIns="91425" rIns="91425" bIns="91425" anchor="ctr" anchorCtr="0">
            <a:spAutoFit/>
          </a:bodyPr>
          <a:lstStyle/>
          <a:p>
            <a:pPr marL="0" marR="0" lvl="0" indent="457200" algn="just" rtl="0">
              <a:lnSpc>
                <a:spcPct val="100000"/>
              </a:lnSpc>
              <a:spcBef>
                <a:spcPts val="0"/>
              </a:spcBef>
              <a:spcAft>
                <a:spcPts val="0"/>
              </a:spcAft>
              <a:buClr>
                <a:srgbClr val="000000"/>
              </a:buClr>
              <a:buSzPts val="1200"/>
              <a:buFont typeface="Arial"/>
              <a:buNone/>
            </a:pPr>
            <a:r>
              <a:rPr lang="en-ID" sz="1200" b="0" i="0" u="none" strike="noStrike" cap="none">
                <a:solidFill>
                  <a:schemeClr val="dk1"/>
                </a:solidFill>
                <a:latin typeface="Montserrat"/>
                <a:ea typeface="Montserrat"/>
                <a:cs typeface="Montserrat"/>
                <a:sym typeface="Montserrat"/>
              </a:rPr>
              <a:t>Proses menghilangkan kata-kata yang tidak memberikan informasi penting. Digunakan bantuan </a:t>
            </a:r>
            <a:r>
              <a:rPr lang="en-ID" sz="1200" b="0" i="1" u="none" strike="noStrike" cap="none">
                <a:solidFill>
                  <a:schemeClr val="dk1"/>
                </a:solidFill>
                <a:latin typeface="Montserrat"/>
                <a:ea typeface="Montserrat"/>
                <a:cs typeface="Montserrat"/>
                <a:sym typeface="Montserrat"/>
              </a:rPr>
              <a:t>class</a:t>
            </a:r>
            <a:r>
              <a:rPr lang="en-ID" sz="1200" b="0" i="0" u="none" strike="noStrike" cap="none">
                <a:solidFill>
                  <a:schemeClr val="dk1"/>
                </a:solidFill>
                <a:latin typeface="Montserrat"/>
                <a:ea typeface="Montserrat"/>
                <a:cs typeface="Montserrat"/>
                <a:sym typeface="Montserrat"/>
              </a:rPr>
              <a:t> StopWordRemoverFactory yang tersedia pada modul </a:t>
            </a:r>
            <a:r>
              <a:rPr lang="en-ID" sz="1200" b="0" i="0" u="none" strike="noStrike" cap="none">
                <a:solidFill>
                  <a:schemeClr val="dk1"/>
                </a:solidFill>
                <a:highlight>
                  <a:srgbClr val="FFFFFF"/>
                </a:highlight>
                <a:latin typeface="Montserrat"/>
                <a:ea typeface="Montserrat"/>
                <a:cs typeface="Montserrat"/>
                <a:sym typeface="Montserrat"/>
              </a:rPr>
              <a:t>Sastrawi.StopWordRemover. \</a:t>
            </a:r>
            <a:br>
              <a:rPr lang="en-ID" sz="1200" b="0" i="0" u="none" strike="noStrike" cap="none">
                <a:solidFill>
                  <a:schemeClr val="dk1"/>
                </a:solidFill>
                <a:highlight>
                  <a:srgbClr val="FFFFFF"/>
                </a:highlight>
                <a:latin typeface="Montserrat"/>
                <a:ea typeface="Montserrat"/>
                <a:cs typeface="Montserrat"/>
                <a:sym typeface="Montserrat"/>
              </a:rPr>
            </a:br>
            <a:r>
              <a:rPr lang="en-ID" sz="1200" b="0" i="0" u="none" strike="noStrike" cap="none">
                <a:solidFill>
                  <a:schemeClr val="dk1"/>
                </a:solidFill>
                <a:highlight>
                  <a:srgbClr val="FFFFFF"/>
                </a:highlight>
                <a:latin typeface="Montserrat"/>
                <a:ea typeface="Montserrat"/>
                <a:cs typeface="Montserrat"/>
                <a:sym typeface="Montserrat"/>
              </a:rPr>
              <a:t>StopWordRemoverFactory </a:t>
            </a:r>
            <a:r>
              <a:rPr lang="en-ID" sz="1200" b="0" i="0" u="none" strike="noStrike" cap="none">
                <a:solidFill>
                  <a:schemeClr val="dk1"/>
                </a:solidFill>
                <a:latin typeface="Montserrat"/>
                <a:ea typeface="Montserrat"/>
                <a:cs typeface="Montserrat"/>
                <a:sym typeface="Montserrat"/>
              </a:rPr>
              <a:t>dari </a:t>
            </a:r>
            <a:r>
              <a:rPr lang="en-ID" sz="1200" b="0" i="1" u="none" strike="noStrike" cap="none">
                <a:solidFill>
                  <a:schemeClr val="dk1"/>
                </a:solidFill>
                <a:latin typeface="Montserrat"/>
                <a:ea typeface="Montserrat"/>
                <a:cs typeface="Montserrat"/>
                <a:sym typeface="Montserrat"/>
              </a:rPr>
              <a:t>library </a:t>
            </a:r>
            <a:r>
              <a:rPr lang="en-ID" sz="1200" b="0" i="0" u="none" strike="noStrike" cap="none">
                <a:solidFill>
                  <a:schemeClr val="dk1"/>
                </a:solidFill>
                <a:latin typeface="Montserrat"/>
                <a:ea typeface="Montserrat"/>
                <a:cs typeface="Montserrat"/>
                <a:sym typeface="Montserrat"/>
              </a:rPr>
              <a:t>PySastrawi untuk mendaftarkan daftar </a:t>
            </a:r>
            <a:r>
              <a:rPr lang="en-ID" sz="1200" b="0" i="1" u="none" strike="noStrike" cap="none">
                <a:solidFill>
                  <a:schemeClr val="dk1"/>
                </a:solidFill>
                <a:latin typeface="Montserrat"/>
                <a:ea typeface="Montserrat"/>
                <a:cs typeface="Montserrat"/>
                <a:sym typeface="Montserrat"/>
              </a:rPr>
              <a:t>stop word</a:t>
            </a:r>
            <a:r>
              <a:rPr lang="en-ID" sz="1200" b="0" i="0" u="none" strike="noStrike" cap="none">
                <a:solidFill>
                  <a:schemeClr val="dk1"/>
                </a:solidFill>
                <a:latin typeface="Montserrat"/>
                <a:ea typeface="Montserrat"/>
                <a:cs typeface="Montserrat"/>
                <a:sym typeface="Montserrat"/>
              </a:rPr>
              <a:t> pada Bahasa Indonesia.</a:t>
            </a:r>
            <a:endParaRPr sz="1200" b="0" i="0" u="none" strike="noStrike" cap="none">
              <a:solidFill>
                <a:schemeClr val="dk1"/>
              </a:solidFill>
              <a:latin typeface="Montserrat"/>
              <a:ea typeface="Montserrat"/>
              <a:cs typeface="Montserrat"/>
              <a:sym typeface="Montserrat"/>
            </a:endParaRPr>
          </a:p>
        </p:txBody>
      </p:sp>
      <p:sp>
        <p:nvSpPr>
          <p:cNvPr id="320" name="Google Shape;320;g251c746dc5d_4_51"/>
          <p:cNvSpPr txBox="1"/>
          <p:nvPr/>
        </p:nvSpPr>
        <p:spPr>
          <a:xfrm>
            <a:off x="5222950" y="3052775"/>
            <a:ext cx="3240000" cy="5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marR="0" lvl="0" indent="0" algn="just" rtl="0">
              <a:lnSpc>
                <a:spcPct val="100000"/>
              </a:lnSpc>
              <a:spcBef>
                <a:spcPts val="0"/>
              </a:spcBef>
              <a:spcAft>
                <a:spcPts val="0"/>
              </a:spcAft>
              <a:buClr>
                <a:schemeClr val="dk1"/>
              </a:buClr>
              <a:buSzPts val="1100"/>
              <a:buFont typeface="Arial"/>
              <a:buNone/>
            </a:pPr>
            <a:r>
              <a:rPr lang="en-ID" sz="1200" b="0" i="0" u="none" strike="noStrike" cap="none">
                <a:solidFill>
                  <a:schemeClr val="dk1"/>
                </a:solidFill>
                <a:latin typeface="Montserrat"/>
                <a:ea typeface="Montserrat"/>
                <a:cs typeface="Montserrat"/>
                <a:sym typeface="Montserrat"/>
              </a:rPr>
              <a:t>[ri, calonkan, lagi, sebagai, anggota, dewan, imo, 2024, 2025]</a:t>
            </a:r>
            <a:endParaRPr sz="1200" b="0" i="0" u="none" strike="noStrike" cap="none">
              <a:solidFill>
                <a:schemeClr val="dk1"/>
              </a:solidFill>
              <a:latin typeface="Montserrat"/>
              <a:ea typeface="Montserrat"/>
              <a:cs typeface="Montserrat"/>
              <a:sym typeface="Montserrat"/>
            </a:endParaRPr>
          </a:p>
        </p:txBody>
      </p:sp>
      <p:sp>
        <p:nvSpPr>
          <p:cNvPr id="321" name="Google Shape;321;g251c746dc5d_4_51"/>
          <p:cNvSpPr txBox="1"/>
          <p:nvPr/>
        </p:nvSpPr>
        <p:spPr>
          <a:xfrm>
            <a:off x="5222950" y="3946450"/>
            <a:ext cx="3240000" cy="5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marR="0" lvl="0" indent="0" algn="just" rtl="0">
              <a:lnSpc>
                <a:spcPct val="100000"/>
              </a:lnSpc>
              <a:spcBef>
                <a:spcPts val="0"/>
              </a:spcBef>
              <a:spcAft>
                <a:spcPts val="0"/>
              </a:spcAft>
              <a:buClr>
                <a:srgbClr val="000000"/>
              </a:buClr>
              <a:buSzPts val="1200"/>
              <a:buFont typeface="Arial"/>
              <a:buNone/>
            </a:pPr>
            <a:r>
              <a:rPr lang="en-ID" sz="1200" b="0" i="0" u="none" strike="noStrike" cap="none">
                <a:solidFill>
                  <a:schemeClr val="dk1"/>
                </a:solidFill>
                <a:latin typeface="Montserrat"/>
                <a:ea typeface="Montserrat"/>
                <a:cs typeface="Montserrat"/>
                <a:sym typeface="Montserrat"/>
              </a:rPr>
              <a:t>[ri, calonkan, anggota, dewan, imo, 2024, 2025]</a:t>
            </a:r>
            <a:endParaRPr sz="1200" b="0" i="0" u="none" strike="noStrike" cap="none">
              <a:solidFill>
                <a:schemeClr val="dk1"/>
              </a:solidFill>
              <a:latin typeface="Montserrat"/>
              <a:ea typeface="Montserrat"/>
              <a:cs typeface="Montserrat"/>
              <a:sym typeface="Montserrat"/>
            </a:endParaRPr>
          </a:p>
        </p:txBody>
      </p:sp>
      <p:cxnSp>
        <p:nvCxnSpPr>
          <p:cNvPr id="322" name="Google Shape;322;g251c746dc5d_4_51"/>
          <p:cNvCxnSpPr>
            <a:stCxn id="320" idx="2"/>
            <a:endCxn id="321" idx="0"/>
          </p:cNvCxnSpPr>
          <p:nvPr/>
        </p:nvCxnSpPr>
        <p:spPr>
          <a:xfrm>
            <a:off x="6842950" y="3606875"/>
            <a:ext cx="0" cy="339600"/>
          </a:xfrm>
          <a:prstGeom prst="straightConnector1">
            <a:avLst/>
          </a:prstGeom>
          <a:noFill/>
          <a:ln w="19050" cap="flat" cmpd="sng">
            <a:solidFill>
              <a:schemeClr val="dk1"/>
            </a:solidFill>
            <a:prstDash val="solid"/>
            <a:round/>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251c746dc5d_4_76"/>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8" name="Google Shape;328;g251c746dc5d_4_76"/>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9" name="Google Shape;329;g251c746dc5d_4_76"/>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0" name="Google Shape;330;g251c746dc5d_4_76"/>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1" name="Google Shape;331;g251c746dc5d_4_76"/>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g251c746dc5d_4_76"/>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g251c746dc5d_4_76"/>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4" name="Google Shape;334;g251c746dc5d_4_76"/>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i="1">
                <a:latin typeface="Montserrat"/>
                <a:ea typeface="Montserrat"/>
                <a:cs typeface="Montserrat"/>
                <a:sym typeface="Montserrat"/>
              </a:rPr>
              <a:t>Data Preprocessing</a:t>
            </a:r>
            <a:endParaRPr sz="2500" b="1" i="1">
              <a:latin typeface="Montserrat"/>
              <a:ea typeface="Montserrat"/>
              <a:cs typeface="Montserrat"/>
              <a:sym typeface="Montserrat"/>
            </a:endParaRPr>
          </a:p>
        </p:txBody>
      </p:sp>
      <p:pic>
        <p:nvPicPr>
          <p:cNvPr id="335" name="Google Shape;335;g251c746dc5d_4_76"/>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336" name="Google Shape;336;g251c746dc5d_4_76"/>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337" name="Google Shape;337;g251c746dc5d_4_76"/>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sp>
        <p:nvSpPr>
          <p:cNvPr id="338" name="Google Shape;338;g251c746dc5d_4_76"/>
          <p:cNvSpPr/>
          <p:nvPr/>
        </p:nvSpPr>
        <p:spPr>
          <a:xfrm>
            <a:off x="746575" y="1668300"/>
            <a:ext cx="3240000" cy="4680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9" name="Google Shape;339;g251c746dc5d_4_76"/>
          <p:cNvSpPr txBox="1"/>
          <p:nvPr/>
        </p:nvSpPr>
        <p:spPr>
          <a:xfrm>
            <a:off x="746575" y="1668300"/>
            <a:ext cx="3251400" cy="46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buClr>
                <a:schemeClr val="dk1"/>
              </a:buClr>
              <a:buSzPts val="1100"/>
              <a:buFont typeface="Arial"/>
              <a:buNone/>
            </a:pPr>
            <a:r>
              <a:rPr lang="en-ID" sz="1400" b="1" i="1" u="none" strike="noStrike" cap="none" dirty="0">
                <a:solidFill>
                  <a:schemeClr val="dk1"/>
                </a:solidFill>
                <a:latin typeface="Montserrat"/>
                <a:ea typeface="Montserrat"/>
                <a:cs typeface="Montserrat"/>
                <a:sym typeface="Montserrat"/>
              </a:rPr>
              <a:t>Case Folding</a:t>
            </a:r>
            <a:endParaRPr sz="1400" b="1" i="1" u="none" strike="noStrike" cap="none" dirty="0">
              <a:solidFill>
                <a:schemeClr val="dk1"/>
              </a:solidFill>
              <a:latin typeface="Montserrat"/>
              <a:ea typeface="Montserrat"/>
              <a:cs typeface="Montserrat"/>
              <a:sym typeface="Montserrat"/>
            </a:endParaRPr>
          </a:p>
        </p:txBody>
      </p:sp>
      <p:sp>
        <p:nvSpPr>
          <p:cNvPr id="340" name="Google Shape;340;g251c746dc5d_4_76"/>
          <p:cNvSpPr txBox="1"/>
          <p:nvPr/>
        </p:nvSpPr>
        <p:spPr>
          <a:xfrm>
            <a:off x="752275" y="2391600"/>
            <a:ext cx="3240000" cy="1662300"/>
          </a:xfrm>
          <a:prstGeom prst="rect">
            <a:avLst/>
          </a:prstGeom>
          <a:noFill/>
          <a:ln>
            <a:noFill/>
          </a:ln>
        </p:spPr>
        <p:txBody>
          <a:bodyPr spcFirstLastPara="1" wrap="square" lIns="91425" tIns="91425" rIns="91425" bIns="91425" anchor="ctr" anchorCtr="0">
            <a:spAutoFit/>
          </a:bodyPr>
          <a:lstStyle/>
          <a:p>
            <a:pPr marL="0" marR="0" lvl="0" indent="457200" algn="just" rtl="0">
              <a:lnSpc>
                <a:spcPct val="100000"/>
              </a:lnSpc>
              <a:spcBef>
                <a:spcPts val="0"/>
              </a:spcBef>
              <a:spcAft>
                <a:spcPts val="0"/>
              </a:spcAft>
              <a:buClr>
                <a:srgbClr val="000000"/>
              </a:buClr>
              <a:buSzPts val="1200"/>
              <a:buFont typeface="Arial"/>
              <a:buNone/>
            </a:pPr>
            <a:r>
              <a:rPr lang="en-ID" sz="1200" b="0" i="0" u="none" strike="noStrike" cap="none">
                <a:solidFill>
                  <a:schemeClr val="dk1"/>
                </a:solidFill>
                <a:latin typeface="Montserrat"/>
                <a:ea typeface="Montserrat"/>
                <a:cs typeface="Montserrat"/>
                <a:sym typeface="Montserrat"/>
              </a:rPr>
              <a:t>Proses yang dilakukan untuk menyeragamkan karakter string pada data dengan mengubah seluruh huruf (A-Z) menjadi huruf kecil</a:t>
            </a:r>
            <a:r>
              <a:rPr lang="en-ID" sz="1200" b="1" i="0" u="none" strike="noStrike" cap="none">
                <a:solidFill>
                  <a:schemeClr val="dk1"/>
                </a:solidFill>
                <a:latin typeface="Montserrat"/>
                <a:ea typeface="Montserrat"/>
                <a:cs typeface="Montserrat"/>
                <a:sym typeface="Montserrat"/>
              </a:rPr>
              <a:t>*</a:t>
            </a:r>
            <a:r>
              <a:rPr lang="en-ID" sz="1200" b="0" i="0" u="none" strike="noStrike" cap="none">
                <a:solidFill>
                  <a:schemeClr val="dk1"/>
                </a:solidFill>
                <a:latin typeface="Montserrat"/>
                <a:ea typeface="Montserrat"/>
                <a:cs typeface="Montserrat"/>
                <a:sym typeface="Montserrat"/>
              </a:rPr>
              <a:t>. Selain itu, karakter selain huruf (a-z), seperti tanda baca dan angka akan dihilangkan. Digunakan </a:t>
            </a:r>
            <a:r>
              <a:rPr lang="en-ID" sz="1200" b="0" i="1" u="none" strike="noStrike" cap="none">
                <a:solidFill>
                  <a:schemeClr val="dk1"/>
                </a:solidFill>
                <a:latin typeface="Montserrat"/>
                <a:ea typeface="Montserrat"/>
                <a:cs typeface="Montserrat"/>
                <a:sym typeface="Montserrat"/>
              </a:rPr>
              <a:t>function </a:t>
            </a:r>
            <a:r>
              <a:rPr lang="en-ID" sz="1200" b="0" i="0" u="none" strike="noStrike" cap="none">
                <a:solidFill>
                  <a:schemeClr val="dk1"/>
                </a:solidFill>
                <a:latin typeface="Montserrat"/>
                <a:ea typeface="Montserrat"/>
                <a:cs typeface="Montserrat"/>
                <a:sym typeface="Montserrat"/>
              </a:rPr>
              <a:t>isalpha() untuk menyeleksi karakter selain huruf.</a:t>
            </a:r>
            <a:endParaRPr sz="1200" b="0" i="0" u="none" strike="noStrike" cap="none">
              <a:solidFill>
                <a:schemeClr val="dk1"/>
              </a:solidFill>
              <a:latin typeface="Montserrat"/>
              <a:ea typeface="Montserrat"/>
              <a:cs typeface="Montserrat"/>
              <a:sym typeface="Montserrat"/>
            </a:endParaRPr>
          </a:p>
        </p:txBody>
      </p:sp>
      <p:sp>
        <p:nvSpPr>
          <p:cNvPr id="341" name="Google Shape;341;g251c746dc5d_4_76"/>
          <p:cNvSpPr txBox="1"/>
          <p:nvPr/>
        </p:nvSpPr>
        <p:spPr>
          <a:xfrm>
            <a:off x="5222950" y="3276300"/>
            <a:ext cx="3240000" cy="5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marR="0" lvl="0" indent="0" algn="just" rtl="0">
              <a:lnSpc>
                <a:spcPct val="100000"/>
              </a:lnSpc>
              <a:spcBef>
                <a:spcPts val="0"/>
              </a:spcBef>
              <a:spcAft>
                <a:spcPts val="0"/>
              </a:spcAft>
              <a:buClr>
                <a:srgbClr val="000000"/>
              </a:buClr>
              <a:buSzPts val="1200"/>
              <a:buFont typeface="Arial"/>
              <a:buNone/>
            </a:pPr>
            <a:r>
              <a:rPr lang="en-ID" sz="1200" b="0" i="0" u="none" strike="noStrike" cap="none">
                <a:solidFill>
                  <a:schemeClr val="dk1"/>
                </a:solidFill>
                <a:latin typeface="Montserrat"/>
                <a:ea typeface="Montserrat"/>
                <a:cs typeface="Montserrat"/>
                <a:sym typeface="Montserrat"/>
              </a:rPr>
              <a:t>[ri, calonkan, anggota, dewan, imo, 2024, 2025]</a:t>
            </a:r>
            <a:endParaRPr sz="1200" b="0" i="0" u="none" strike="noStrike" cap="none">
              <a:solidFill>
                <a:schemeClr val="dk1"/>
              </a:solidFill>
              <a:latin typeface="Montserrat"/>
              <a:ea typeface="Montserrat"/>
              <a:cs typeface="Montserrat"/>
              <a:sym typeface="Montserrat"/>
            </a:endParaRPr>
          </a:p>
        </p:txBody>
      </p:sp>
      <p:sp>
        <p:nvSpPr>
          <p:cNvPr id="342" name="Google Shape;342;g251c746dc5d_4_76"/>
          <p:cNvSpPr txBox="1"/>
          <p:nvPr/>
        </p:nvSpPr>
        <p:spPr>
          <a:xfrm>
            <a:off x="5222950" y="4169975"/>
            <a:ext cx="3240000" cy="36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marR="0" lvl="0" indent="0" algn="just" rtl="0">
              <a:lnSpc>
                <a:spcPct val="100000"/>
              </a:lnSpc>
              <a:spcBef>
                <a:spcPts val="0"/>
              </a:spcBef>
              <a:spcAft>
                <a:spcPts val="0"/>
              </a:spcAft>
              <a:buClr>
                <a:srgbClr val="000000"/>
              </a:buClr>
              <a:buSzPts val="1200"/>
              <a:buFont typeface="Arial"/>
              <a:buNone/>
            </a:pPr>
            <a:r>
              <a:rPr lang="en-ID" sz="1200" b="0" i="0" u="none" strike="noStrike" cap="none">
                <a:solidFill>
                  <a:schemeClr val="dk1"/>
                </a:solidFill>
                <a:latin typeface="Montserrat"/>
                <a:ea typeface="Montserrat"/>
                <a:cs typeface="Montserrat"/>
                <a:sym typeface="Montserrat"/>
              </a:rPr>
              <a:t>[ri, calonkan, anggota, dewan, imo]</a:t>
            </a:r>
            <a:endParaRPr sz="1200" b="0" i="0" u="none" strike="noStrike" cap="none">
              <a:solidFill>
                <a:schemeClr val="dk1"/>
              </a:solidFill>
              <a:latin typeface="Montserrat"/>
              <a:ea typeface="Montserrat"/>
              <a:cs typeface="Montserrat"/>
              <a:sym typeface="Montserrat"/>
            </a:endParaRPr>
          </a:p>
        </p:txBody>
      </p:sp>
      <p:cxnSp>
        <p:nvCxnSpPr>
          <p:cNvPr id="343" name="Google Shape;343;g251c746dc5d_4_76"/>
          <p:cNvCxnSpPr>
            <a:stCxn id="341" idx="2"/>
            <a:endCxn id="342" idx="0"/>
          </p:cNvCxnSpPr>
          <p:nvPr/>
        </p:nvCxnSpPr>
        <p:spPr>
          <a:xfrm>
            <a:off x="6842950" y="3830400"/>
            <a:ext cx="0" cy="339600"/>
          </a:xfrm>
          <a:prstGeom prst="straightConnector1">
            <a:avLst/>
          </a:prstGeom>
          <a:noFill/>
          <a:ln w="19050" cap="flat" cmpd="sng">
            <a:solidFill>
              <a:schemeClr val="dk1"/>
            </a:solidFill>
            <a:prstDash val="solid"/>
            <a:round/>
            <a:headEnd type="none" w="sm" len="sm"/>
            <a:tailEnd type="triangle" w="med" len="med"/>
          </a:ln>
        </p:spPr>
      </p:cxnSp>
      <p:sp>
        <p:nvSpPr>
          <p:cNvPr id="344" name="Google Shape;344;g251c746dc5d_4_76"/>
          <p:cNvSpPr txBox="1"/>
          <p:nvPr/>
        </p:nvSpPr>
        <p:spPr>
          <a:xfrm>
            <a:off x="757975" y="4277975"/>
            <a:ext cx="3240000" cy="461700"/>
          </a:xfrm>
          <a:prstGeom prst="rect">
            <a:avLst/>
          </a:prstGeom>
          <a:noFill/>
          <a:ln>
            <a:noFill/>
          </a:ln>
        </p:spPr>
        <p:txBody>
          <a:bodyPr spcFirstLastPara="1" wrap="square" lIns="91425" tIns="91425" rIns="91425" bIns="91425" anchor="ctr" anchorCtr="0">
            <a:spAutoFit/>
          </a:bodyPr>
          <a:lstStyle/>
          <a:p>
            <a:pPr marL="89999" marR="0" lvl="0" indent="-89999" algn="just" rtl="0">
              <a:lnSpc>
                <a:spcPct val="100000"/>
              </a:lnSpc>
              <a:spcBef>
                <a:spcPts val="0"/>
              </a:spcBef>
              <a:spcAft>
                <a:spcPts val="0"/>
              </a:spcAft>
              <a:buClr>
                <a:srgbClr val="000000"/>
              </a:buClr>
              <a:buSzPts val="900"/>
              <a:buFont typeface="Arial"/>
              <a:buNone/>
            </a:pPr>
            <a:r>
              <a:rPr lang="en-ID" sz="900" b="1" i="0" u="none" strike="noStrike" cap="none">
                <a:solidFill>
                  <a:schemeClr val="dk1"/>
                </a:solidFill>
                <a:latin typeface="Montserrat"/>
                <a:ea typeface="Montserrat"/>
                <a:cs typeface="Montserrat"/>
                <a:sym typeface="Montserrat"/>
              </a:rPr>
              <a:t>*	</a:t>
            </a:r>
            <a:r>
              <a:rPr lang="en-ID" sz="900" b="0" i="0" u="none" strike="noStrike" cap="none">
                <a:solidFill>
                  <a:schemeClr val="dk1"/>
                </a:solidFill>
                <a:latin typeface="Montserrat"/>
                <a:ea typeface="Montserrat"/>
                <a:cs typeface="Montserrat"/>
                <a:sym typeface="Montserrat"/>
              </a:rPr>
              <a:t>Proses konversi huruf kapital menjadi huruf kecil telah dilakukan pada tahap </a:t>
            </a:r>
            <a:r>
              <a:rPr lang="en-ID" sz="900" b="0" i="1" u="none" strike="noStrike" cap="none">
                <a:solidFill>
                  <a:schemeClr val="dk1"/>
                </a:solidFill>
                <a:latin typeface="Montserrat"/>
                <a:ea typeface="Montserrat"/>
                <a:cs typeface="Montserrat"/>
                <a:sym typeface="Montserrat"/>
              </a:rPr>
              <a:t>tokenizing</a:t>
            </a:r>
            <a:r>
              <a:rPr lang="en-ID" sz="900" b="0" i="0" u="none" strike="noStrike" cap="none">
                <a:solidFill>
                  <a:schemeClr val="dk1"/>
                </a:solidFill>
                <a:latin typeface="Montserrat"/>
                <a:ea typeface="Montserrat"/>
                <a:cs typeface="Montserrat"/>
                <a:sym typeface="Montserrat"/>
              </a:rPr>
              <a:t>.</a:t>
            </a:r>
            <a:endParaRPr sz="900" b="0" i="0" u="none" strike="noStrike" cap="none">
              <a:solidFill>
                <a:schemeClr val="dk1"/>
              </a:solidFill>
              <a:latin typeface="Montserrat"/>
              <a:ea typeface="Montserrat"/>
              <a:cs typeface="Montserrat"/>
              <a:sym typeface="Montserrat"/>
            </a:endParaRPr>
          </a:p>
        </p:txBody>
      </p:sp>
      <p:pic>
        <p:nvPicPr>
          <p:cNvPr id="345" name="Google Shape;345;g251c746dc5d_4_76"/>
          <p:cNvPicPr preferRelativeResize="0"/>
          <p:nvPr/>
        </p:nvPicPr>
        <p:blipFill rotWithShape="1">
          <a:blip r:embed="rId4">
            <a:alphaModFix/>
          </a:blip>
          <a:srcRect l="22064" t="36057" r="56098" b="41778"/>
          <a:stretch/>
        </p:blipFill>
        <p:spPr>
          <a:xfrm>
            <a:off x="5042950" y="968687"/>
            <a:ext cx="3600000" cy="197999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251c746dc5d_4_101"/>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1" name="Google Shape;351;g251c746dc5d_4_101"/>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g251c746dc5d_4_101"/>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g251c746dc5d_4_101"/>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 name="Google Shape;354;g251c746dc5d_4_101"/>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5" name="Google Shape;355;g251c746dc5d_4_101"/>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6" name="Google Shape;356;g251c746dc5d_4_101"/>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7" name="Google Shape;357;g251c746dc5d_4_101"/>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i="1">
                <a:latin typeface="Montserrat"/>
                <a:ea typeface="Montserrat"/>
                <a:cs typeface="Montserrat"/>
                <a:sym typeface="Montserrat"/>
              </a:rPr>
              <a:t>Data Preprocessing</a:t>
            </a:r>
            <a:endParaRPr sz="2500" b="1" i="1">
              <a:latin typeface="Montserrat"/>
              <a:ea typeface="Montserrat"/>
              <a:cs typeface="Montserrat"/>
              <a:sym typeface="Montserrat"/>
            </a:endParaRPr>
          </a:p>
        </p:txBody>
      </p:sp>
      <p:pic>
        <p:nvPicPr>
          <p:cNvPr id="358" name="Google Shape;358;g251c746dc5d_4_101"/>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359" name="Google Shape;359;g251c746dc5d_4_101"/>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360" name="Google Shape;360;g251c746dc5d_4_101"/>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sp>
        <p:nvSpPr>
          <p:cNvPr id="361" name="Google Shape;361;g251c746dc5d_4_101"/>
          <p:cNvSpPr/>
          <p:nvPr/>
        </p:nvSpPr>
        <p:spPr>
          <a:xfrm>
            <a:off x="746575" y="1668300"/>
            <a:ext cx="3240000" cy="4680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2" name="Google Shape;362;g251c746dc5d_4_101"/>
          <p:cNvSpPr txBox="1"/>
          <p:nvPr/>
        </p:nvSpPr>
        <p:spPr>
          <a:xfrm>
            <a:off x="746575" y="1668300"/>
            <a:ext cx="3251400" cy="46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buClr>
                <a:schemeClr val="dk1"/>
              </a:buClr>
              <a:buSzPts val="1100"/>
              <a:buFont typeface="Arial"/>
              <a:buNone/>
            </a:pPr>
            <a:r>
              <a:rPr lang="en-ID" sz="1400" b="1" i="1" u="none" strike="noStrike" cap="none" dirty="0">
                <a:solidFill>
                  <a:schemeClr val="dk1"/>
                </a:solidFill>
                <a:latin typeface="Montserrat"/>
                <a:ea typeface="Montserrat"/>
                <a:cs typeface="Montserrat"/>
                <a:sym typeface="Montserrat"/>
              </a:rPr>
              <a:t>Stemming</a:t>
            </a:r>
            <a:endParaRPr sz="1400" b="1" i="1" u="none" strike="noStrike" cap="none" dirty="0">
              <a:solidFill>
                <a:schemeClr val="dk1"/>
              </a:solidFill>
              <a:latin typeface="Montserrat"/>
              <a:ea typeface="Montserrat"/>
              <a:cs typeface="Montserrat"/>
              <a:sym typeface="Montserrat"/>
            </a:endParaRPr>
          </a:p>
        </p:txBody>
      </p:sp>
      <p:sp>
        <p:nvSpPr>
          <p:cNvPr id="363" name="Google Shape;363;g251c746dc5d_4_101"/>
          <p:cNvSpPr txBox="1"/>
          <p:nvPr/>
        </p:nvSpPr>
        <p:spPr>
          <a:xfrm>
            <a:off x="752275" y="2391600"/>
            <a:ext cx="3240000" cy="1847100"/>
          </a:xfrm>
          <a:prstGeom prst="rect">
            <a:avLst/>
          </a:prstGeom>
          <a:noFill/>
          <a:ln>
            <a:noFill/>
          </a:ln>
        </p:spPr>
        <p:txBody>
          <a:bodyPr spcFirstLastPara="1" wrap="square" lIns="91425" tIns="91425" rIns="91425" bIns="91425" anchor="ctr" anchorCtr="0">
            <a:spAutoFit/>
          </a:bodyPr>
          <a:lstStyle/>
          <a:p>
            <a:pPr marL="0" marR="0" lvl="0" indent="457200" algn="just" rtl="0">
              <a:lnSpc>
                <a:spcPct val="100000"/>
              </a:lnSpc>
              <a:spcBef>
                <a:spcPts val="0"/>
              </a:spcBef>
              <a:spcAft>
                <a:spcPts val="0"/>
              </a:spcAft>
              <a:buClr>
                <a:srgbClr val="000000"/>
              </a:buClr>
              <a:buSzPts val="1200"/>
              <a:buFont typeface="Arial"/>
              <a:buNone/>
            </a:pPr>
            <a:r>
              <a:rPr lang="en-ID" sz="1200" b="0" i="0" u="none" strike="noStrike" cap="none">
                <a:solidFill>
                  <a:schemeClr val="dk1"/>
                </a:solidFill>
                <a:latin typeface="Montserrat"/>
                <a:ea typeface="Montserrat"/>
                <a:cs typeface="Montserrat"/>
                <a:sym typeface="Montserrat"/>
              </a:rPr>
              <a:t>Proses yang dilakukan untuk mengubah kata menjadi bentuk dasar atau akar kata tanpa memperhatikan kaidah kebahasaan. </a:t>
            </a:r>
            <a:r>
              <a:rPr lang="en-ID" sz="1200" b="0" i="1" u="none" strike="noStrike" cap="none">
                <a:solidFill>
                  <a:schemeClr val="dk1"/>
                </a:solidFill>
                <a:latin typeface="Montserrat"/>
                <a:ea typeface="Montserrat"/>
                <a:cs typeface="Montserrat"/>
                <a:sym typeface="Montserrat"/>
              </a:rPr>
              <a:t>class</a:t>
            </a:r>
            <a:r>
              <a:rPr lang="en-ID" sz="1200" b="0" i="0" u="none" strike="noStrike" cap="none">
                <a:solidFill>
                  <a:schemeClr val="dk1"/>
                </a:solidFill>
                <a:latin typeface="Montserrat"/>
                <a:ea typeface="Montserrat"/>
                <a:cs typeface="Montserrat"/>
                <a:sym typeface="Montserrat"/>
              </a:rPr>
              <a:t> StemmerFactory yang tersedia pada modul </a:t>
            </a:r>
            <a:r>
              <a:rPr lang="en-ID" sz="1200" b="0" i="0" u="none" strike="noStrike" cap="none">
                <a:solidFill>
                  <a:schemeClr val="dk1"/>
                </a:solidFill>
                <a:highlight>
                  <a:srgbClr val="FFFFFF"/>
                </a:highlight>
                <a:latin typeface="Montserrat"/>
                <a:ea typeface="Montserrat"/>
                <a:cs typeface="Montserrat"/>
                <a:sym typeface="Montserrat"/>
              </a:rPr>
              <a:t>Sastrawi.Stemmer.StemmerFactory </a:t>
            </a:r>
            <a:r>
              <a:rPr lang="en-ID" sz="1200" b="0" i="0" u="none" strike="noStrike" cap="none">
                <a:solidFill>
                  <a:schemeClr val="dk1"/>
                </a:solidFill>
                <a:latin typeface="Montserrat"/>
                <a:ea typeface="Montserrat"/>
                <a:cs typeface="Montserrat"/>
                <a:sym typeface="Montserrat"/>
              </a:rPr>
              <a:t>dari </a:t>
            </a:r>
            <a:r>
              <a:rPr lang="en-ID" sz="1200" b="0" i="1" u="none" strike="noStrike" cap="none">
                <a:solidFill>
                  <a:schemeClr val="dk1"/>
                </a:solidFill>
                <a:latin typeface="Montserrat"/>
                <a:ea typeface="Montserrat"/>
                <a:cs typeface="Montserrat"/>
                <a:sym typeface="Montserrat"/>
              </a:rPr>
              <a:t>library </a:t>
            </a:r>
            <a:r>
              <a:rPr lang="en-ID" sz="1200" b="0" i="0" u="none" strike="noStrike" cap="none">
                <a:solidFill>
                  <a:schemeClr val="dk1"/>
                </a:solidFill>
                <a:latin typeface="Montserrat"/>
                <a:ea typeface="Montserrat"/>
                <a:cs typeface="Montserrat"/>
                <a:sym typeface="Montserrat"/>
              </a:rPr>
              <a:t>PySastrawi untuk melakukan </a:t>
            </a:r>
            <a:r>
              <a:rPr lang="en-ID" sz="1200" b="0" i="1" u="none" strike="noStrike" cap="none">
                <a:solidFill>
                  <a:schemeClr val="dk1"/>
                </a:solidFill>
                <a:latin typeface="Montserrat"/>
                <a:ea typeface="Montserrat"/>
                <a:cs typeface="Montserrat"/>
                <a:sym typeface="Montserrat"/>
              </a:rPr>
              <a:t>stemming</a:t>
            </a:r>
            <a:r>
              <a:rPr lang="en-ID" sz="1200" b="0" i="0" u="none" strike="noStrike" cap="none">
                <a:solidFill>
                  <a:schemeClr val="dk1"/>
                </a:solidFill>
                <a:latin typeface="Montserrat"/>
                <a:ea typeface="Montserrat"/>
                <a:cs typeface="Montserrat"/>
                <a:sym typeface="Montserrat"/>
              </a:rPr>
              <a:t> pada kata bahasa Indonesia.</a:t>
            </a:r>
            <a:endParaRPr sz="1200" b="0" i="0" u="none" strike="noStrike" cap="none">
              <a:solidFill>
                <a:schemeClr val="dk1"/>
              </a:solidFill>
              <a:latin typeface="Montserrat"/>
              <a:ea typeface="Montserrat"/>
              <a:cs typeface="Montserrat"/>
              <a:sym typeface="Montserrat"/>
            </a:endParaRPr>
          </a:p>
        </p:txBody>
      </p:sp>
      <p:sp>
        <p:nvSpPr>
          <p:cNvPr id="364" name="Google Shape;364;g251c746dc5d_4_101"/>
          <p:cNvSpPr txBox="1"/>
          <p:nvPr/>
        </p:nvSpPr>
        <p:spPr>
          <a:xfrm>
            <a:off x="5222950" y="3276300"/>
            <a:ext cx="3240000" cy="36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ID" sz="1200" b="0" i="0" u="none" strike="noStrike" cap="none">
                <a:solidFill>
                  <a:schemeClr val="dk1"/>
                </a:solidFill>
                <a:latin typeface="Montserrat"/>
                <a:ea typeface="Montserrat"/>
                <a:cs typeface="Montserrat"/>
                <a:sym typeface="Montserrat"/>
              </a:rPr>
              <a:t>[ri, calonkan, anggota, dewan, imo]</a:t>
            </a:r>
            <a:endParaRPr sz="1200" b="0" i="0" u="none" strike="noStrike" cap="none">
              <a:solidFill>
                <a:schemeClr val="dk1"/>
              </a:solidFill>
              <a:latin typeface="Montserrat"/>
              <a:ea typeface="Montserrat"/>
              <a:cs typeface="Montserrat"/>
              <a:sym typeface="Montserrat"/>
            </a:endParaRPr>
          </a:p>
        </p:txBody>
      </p:sp>
      <p:sp>
        <p:nvSpPr>
          <p:cNvPr id="365" name="Google Shape;365;g251c746dc5d_4_101"/>
          <p:cNvSpPr txBox="1"/>
          <p:nvPr/>
        </p:nvSpPr>
        <p:spPr>
          <a:xfrm>
            <a:off x="5222950" y="4018700"/>
            <a:ext cx="3240000" cy="36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ID" sz="1200" b="0" i="0" u="none" strike="noStrike" cap="none">
                <a:solidFill>
                  <a:schemeClr val="dk1"/>
                </a:solidFill>
                <a:latin typeface="Montserrat"/>
                <a:ea typeface="Montserrat"/>
                <a:cs typeface="Montserrat"/>
                <a:sym typeface="Montserrat"/>
              </a:rPr>
              <a:t>[ri, calon, anggota, dewan, imo]</a:t>
            </a:r>
            <a:endParaRPr sz="1200" b="0" i="0" u="none" strike="noStrike" cap="none">
              <a:solidFill>
                <a:schemeClr val="dk1"/>
              </a:solidFill>
              <a:latin typeface="Montserrat"/>
              <a:ea typeface="Montserrat"/>
              <a:cs typeface="Montserrat"/>
              <a:sym typeface="Montserrat"/>
            </a:endParaRPr>
          </a:p>
        </p:txBody>
      </p:sp>
      <p:cxnSp>
        <p:nvCxnSpPr>
          <p:cNvPr id="366" name="Google Shape;366;g251c746dc5d_4_101"/>
          <p:cNvCxnSpPr>
            <a:stCxn id="364" idx="2"/>
            <a:endCxn id="365" idx="0"/>
          </p:cNvCxnSpPr>
          <p:nvPr/>
        </p:nvCxnSpPr>
        <p:spPr>
          <a:xfrm>
            <a:off x="6842950" y="3645600"/>
            <a:ext cx="0" cy="373200"/>
          </a:xfrm>
          <a:prstGeom prst="straightConnector1">
            <a:avLst/>
          </a:prstGeom>
          <a:noFill/>
          <a:ln w="19050" cap="flat" cmpd="sng">
            <a:solidFill>
              <a:schemeClr val="dk1"/>
            </a:solidFill>
            <a:prstDash val="solid"/>
            <a:round/>
            <a:headEnd type="none" w="sm" len="sm"/>
            <a:tailEnd type="triangle" w="med" len="med"/>
          </a:ln>
        </p:spPr>
      </p:cxnSp>
      <p:pic>
        <p:nvPicPr>
          <p:cNvPr id="367" name="Google Shape;367;g251c746dc5d_4_101"/>
          <p:cNvPicPr preferRelativeResize="0"/>
          <p:nvPr/>
        </p:nvPicPr>
        <p:blipFill rotWithShape="1">
          <a:blip r:embed="rId4">
            <a:alphaModFix/>
          </a:blip>
          <a:srcRect l="22250" t="45725" r="54091" b="30452"/>
          <a:stretch/>
        </p:blipFill>
        <p:spPr>
          <a:xfrm>
            <a:off x="5042950" y="953425"/>
            <a:ext cx="3600000" cy="197999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251c746dc5d_4_126"/>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3" name="Google Shape;373;g251c746dc5d_4_126"/>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4" name="Google Shape;374;g251c746dc5d_4_126"/>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5" name="Google Shape;375;g251c746dc5d_4_126"/>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g251c746dc5d_4_126"/>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g251c746dc5d_4_126"/>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g251c746dc5d_4_126"/>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9" name="Google Shape;379;g251c746dc5d_4_126"/>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i="1">
                <a:latin typeface="Montserrat"/>
                <a:ea typeface="Montserrat"/>
                <a:cs typeface="Montserrat"/>
                <a:sym typeface="Montserrat"/>
              </a:rPr>
              <a:t>Feature Engineering</a:t>
            </a:r>
            <a:endParaRPr sz="2500" b="1" i="1">
              <a:latin typeface="Montserrat"/>
              <a:ea typeface="Montserrat"/>
              <a:cs typeface="Montserrat"/>
              <a:sym typeface="Montserrat"/>
            </a:endParaRPr>
          </a:p>
        </p:txBody>
      </p:sp>
      <p:pic>
        <p:nvPicPr>
          <p:cNvPr id="380" name="Google Shape;380;g251c746dc5d_4_126"/>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381" name="Google Shape;381;g251c746dc5d_4_126"/>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382" name="Google Shape;382;g251c746dc5d_4_126"/>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pic>
        <p:nvPicPr>
          <p:cNvPr id="383" name="Google Shape;383;g251c746dc5d_4_126"/>
          <p:cNvPicPr preferRelativeResize="0"/>
          <p:nvPr/>
        </p:nvPicPr>
        <p:blipFill rotWithShape="1">
          <a:blip r:embed="rId4">
            <a:alphaModFix/>
          </a:blip>
          <a:srcRect/>
          <a:stretch/>
        </p:blipFill>
        <p:spPr>
          <a:xfrm>
            <a:off x="618000" y="2909229"/>
            <a:ext cx="1800000" cy="620107"/>
          </a:xfrm>
          <a:prstGeom prst="rect">
            <a:avLst/>
          </a:prstGeom>
          <a:noFill/>
          <a:ln>
            <a:noFill/>
          </a:ln>
        </p:spPr>
      </p:pic>
      <p:sp>
        <p:nvSpPr>
          <p:cNvPr id="384" name="Google Shape;384;g251c746dc5d_4_126"/>
          <p:cNvSpPr/>
          <p:nvPr/>
        </p:nvSpPr>
        <p:spPr>
          <a:xfrm>
            <a:off x="618000" y="2192875"/>
            <a:ext cx="1800000" cy="4680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5" name="Google Shape;385;g251c746dc5d_4_126"/>
          <p:cNvSpPr txBox="1"/>
          <p:nvPr/>
        </p:nvSpPr>
        <p:spPr>
          <a:xfrm>
            <a:off x="618000" y="2192875"/>
            <a:ext cx="1800000" cy="46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buClr>
                <a:schemeClr val="dk1"/>
              </a:buClr>
              <a:buSzPts val="1100"/>
              <a:buFont typeface="Arial"/>
              <a:buNone/>
            </a:pPr>
            <a:r>
              <a:rPr lang="en-ID" sz="1400" b="1" i="1" u="none" strike="noStrike" cap="none" dirty="0">
                <a:solidFill>
                  <a:schemeClr val="dk1"/>
                </a:solidFill>
                <a:latin typeface="Montserrat"/>
                <a:ea typeface="Montserrat"/>
                <a:cs typeface="Montserrat"/>
                <a:sym typeface="Montserrat"/>
              </a:rPr>
              <a:t>Term Frequency </a:t>
            </a:r>
            <a:r>
              <a:rPr lang="en-ID" sz="1400" b="1" i="0" u="none" strike="noStrike" cap="none" dirty="0">
                <a:solidFill>
                  <a:schemeClr val="dk1"/>
                </a:solidFill>
                <a:latin typeface="Montserrat"/>
                <a:ea typeface="Montserrat"/>
                <a:cs typeface="Montserrat"/>
                <a:sym typeface="Montserrat"/>
              </a:rPr>
              <a:t>(TF)</a:t>
            </a:r>
            <a:endParaRPr sz="1400" b="1" i="0" u="none" strike="noStrike" cap="none" dirty="0">
              <a:solidFill>
                <a:schemeClr val="dk1"/>
              </a:solidFill>
              <a:latin typeface="Montserrat"/>
              <a:ea typeface="Montserrat"/>
              <a:cs typeface="Montserrat"/>
              <a:sym typeface="Montserrat"/>
            </a:endParaRPr>
          </a:p>
        </p:txBody>
      </p:sp>
      <p:pic>
        <p:nvPicPr>
          <p:cNvPr id="386" name="Google Shape;386;g251c746dc5d_4_126"/>
          <p:cNvPicPr preferRelativeResize="0"/>
          <p:nvPr/>
        </p:nvPicPr>
        <p:blipFill rotWithShape="1">
          <a:blip r:embed="rId5">
            <a:alphaModFix/>
          </a:blip>
          <a:srcRect l="22219" t="13984" r="37643" b="40478"/>
          <a:stretch/>
        </p:blipFill>
        <p:spPr>
          <a:xfrm>
            <a:off x="3197200" y="1214175"/>
            <a:ext cx="5400000" cy="32940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251c746dc5d_4_151"/>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2" name="Google Shape;392;g251c746dc5d_4_151"/>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g251c746dc5d_4_151"/>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g251c746dc5d_4_151"/>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5" name="Google Shape;395;g251c746dc5d_4_151"/>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6" name="Google Shape;396;g251c746dc5d_4_151"/>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7" name="Google Shape;397;g251c746dc5d_4_151"/>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8" name="Google Shape;398;g251c746dc5d_4_151"/>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i="1">
                <a:latin typeface="Montserrat"/>
                <a:ea typeface="Montserrat"/>
                <a:cs typeface="Montserrat"/>
                <a:sym typeface="Montserrat"/>
              </a:rPr>
              <a:t>Feature Engineering</a:t>
            </a:r>
            <a:endParaRPr sz="2500" b="1" i="1">
              <a:latin typeface="Montserrat"/>
              <a:ea typeface="Montserrat"/>
              <a:cs typeface="Montserrat"/>
              <a:sym typeface="Montserrat"/>
            </a:endParaRPr>
          </a:p>
        </p:txBody>
      </p:sp>
      <p:pic>
        <p:nvPicPr>
          <p:cNvPr id="399" name="Google Shape;399;g251c746dc5d_4_151"/>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400" name="Google Shape;400;g251c746dc5d_4_151"/>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401" name="Google Shape;401;g251c746dc5d_4_151"/>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sp>
        <p:nvSpPr>
          <p:cNvPr id="402" name="Google Shape;402;g251c746dc5d_4_151"/>
          <p:cNvSpPr/>
          <p:nvPr/>
        </p:nvSpPr>
        <p:spPr>
          <a:xfrm>
            <a:off x="3667625" y="1062000"/>
            <a:ext cx="1800000" cy="4680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3" name="Google Shape;403;g251c746dc5d_4_151"/>
          <p:cNvSpPr txBox="1"/>
          <p:nvPr/>
        </p:nvSpPr>
        <p:spPr>
          <a:xfrm>
            <a:off x="3667625" y="1062000"/>
            <a:ext cx="1800000" cy="46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buClr>
                <a:schemeClr val="dk1"/>
              </a:buClr>
              <a:buSzPts val="1100"/>
              <a:buFont typeface="Arial"/>
              <a:buNone/>
            </a:pPr>
            <a:r>
              <a:rPr lang="en-ID" sz="1400" b="1" i="1" u="none" strike="noStrike" cap="none" dirty="0">
                <a:solidFill>
                  <a:schemeClr val="dk1"/>
                </a:solidFill>
                <a:latin typeface="Montserrat"/>
                <a:ea typeface="Montserrat"/>
                <a:cs typeface="Montserrat"/>
                <a:sym typeface="Montserrat"/>
              </a:rPr>
              <a:t>Term Frequency </a:t>
            </a:r>
            <a:r>
              <a:rPr lang="en-ID" sz="1400" b="1" i="0" u="none" strike="noStrike" cap="none" dirty="0">
                <a:solidFill>
                  <a:schemeClr val="dk1"/>
                </a:solidFill>
                <a:latin typeface="Montserrat"/>
                <a:ea typeface="Montserrat"/>
                <a:cs typeface="Montserrat"/>
                <a:sym typeface="Montserrat"/>
              </a:rPr>
              <a:t>(TF)</a:t>
            </a:r>
            <a:endParaRPr sz="1400" b="1" i="0" u="none" strike="noStrike" cap="none" dirty="0">
              <a:solidFill>
                <a:schemeClr val="dk1"/>
              </a:solidFill>
              <a:latin typeface="Montserrat"/>
              <a:ea typeface="Montserrat"/>
              <a:cs typeface="Montserrat"/>
              <a:sym typeface="Montserrat"/>
            </a:endParaRPr>
          </a:p>
        </p:txBody>
      </p:sp>
      <p:pic>
        <p:nvPicPr>
          <p:cNvPr id="404" name="Google Shape;404;g251c746dc5d_4_151"/>
          <p:cNvPicPr preferRelativeResize="0"/>
          <p:nvPr/>
        </p:nvPicPr>
        <p:blipFill rotWithShape="1">
          <a:blip r:embed="rId4">
            <a:alphaModFix/>
          </a:blip>
          <a:srcRect l="22158" t="30624" r="793" b="11830"/>
          <a:stretch/>
        </p:blipFill>
        <p:spPr>
          <a:xfrm>
            <a:off x="967625" y="1735875"/>
            <a:ext cx="7200000" cy="291599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251c746dc5d_4_187"/>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0" name="Google Shape;410;g251c746dc5d_4_187"/>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1" name="Google Shape;411;g251c746dc5d_4_187"/>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2" name="Google Shape;412;g251c746dc5d_4_187"/>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3" name="Google Shape;413;g251c746dc5d_4_187"/>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4" name="Google Shape;414;g251c746dc5d_4_187"/>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5" name="Google Shape;415;g251c746dc5d_4_187"/>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6" name="Google Shape;416;g251c746dc5d_4_187"/>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i="1">
                <a:latin typeface="Montserrat"/>
                <a:ea typeface="Montserrat"/>
                <a:cs typeface="Montserrat"/>
                <a:sym typeface="Montserrat"/>
              </a:rPr>
              <a:t>Feature Engineering</a:t>
            </a:r>
            <a:endParaRPr sz="2500" b="1" i="1">
              <a:latin typeface="Montserrat"/>
              <a:ea typeface="Montserrat"/>
              <a:cs typeface="Montserrat"/>
              <a:sym typeface="Montserrat"/>
            </a:endParaRPr>
          </a:p>
        </p:txBody>
      </p:sp>
      <p:pic>
        <p:nvPicPr>
          <p:cNvPr id="417" name="Google Shape;417;g251c746dc5d_4_187"/>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418" name="Google Shape;418;g251c746dc5d_4_187"/>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419" name="Google Shape;419;g251c746dc5d_4_187"/>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sp>
        <p:nvSpPr>
          <p:cNvPr id="420" name="Google Shape;420;g251c746dc5d_4_187"/>
          <p:cNvSpPr/>
          <p:nvPr/>
        </p:nvSpPr>
        <p:spPr>
          <a:xfrm>
            <a:off x="413750" y="2036775"/>
            <a:ext cx="2520000" cy="4680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1" name="Google Shape;421;g251c746dc5d_4_187"/>
          <p:cNvSpPr txBox="1"/>
          <p:nvPr/>
        </p:nvSpPr>
        <p:spPr>
          <a:xfrm>
            <a:off x="413750" y="2036775"/>
            <a:ext cx="2520000" cy="46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buClr>
                <a:schemeClr val="dk1"/>
              </a:buClr>
              <a:buSzPts val="1100"/>
              <a:buFont typeface="Arial"/>
              <a:buNone/>
            </a:pPr>
            <a:r>
              <a:rPr lang="en-ID" sz="1400" b="1" i="1" u="none" strike="noStrike" cap="none" dirty="0">
                <a:solidFill>
                  <a:schemeClr val="dk1"/>
                </a:solidFill>
                <a:latin typeface="Montserrat"/>
                <a:ea typeface="Montserrat"/>
                <a:cs typeface="Montserrat"/>
                <a:sym typeface="Montserrat"/>
              </a:rPr>
              <a:t>Inverse Document Frequency </a:t>
            </a:r>
            <a:r>
              <a:rPr lang="en-ID" sz="1400" b="1" i="0" u="none" strike="noStrike" cap="none" dirty="0">
                <a:solidFill>
                  <a:schemeClr val="dk1"/>
                </a:solidFill>
                <a:latin typeface="Montserrat"/>
                <a:ea typeface="Montserrat"/>
                <a:cs typeface="Montserrat"/>
                <a:sym typeface="Montserrat"/>
              </a:rPr>
              <a:t>(</a:t>
            </a:r>
            <a:r>
              <a:rPr lang="en-ID" sz="1400" b="1" i="1" u="none" strike="noStrike" cap="none" dirty="0">
                <a:solidFill>
                  <a:schemeClr val="dk1"/>
                </a:solidFill>
                <a:latin typeface="Montserrat"/>
                <a:ea typeface="Montserrat"/>
                <a:cs typeface="Montserrat"/>
                <a:sym typeface="Montserrat"/>
              </a:rPr>
              <a:t>IDF</a:t>
            </a:r>
            <a:r>
              <a:rPr lang="en-ID" sz="1400" b="1" i="0" u="none" strike="noStrike" cap="none" dirty="0">
                <a:solidFill>
                  <a:schemeClr val="dk1"/>
                </a:solidFill>
                <a:latin typeface="Montserrat"/>
                <a:ea typeface="Montserrat"/>
                <a:cs typeface="Montserrat"/>
                <a:sym typeface="Montserrat"/>
              </a:rPr>
              <a:t>)</a:t>
            </a:r>
            <a:endParaRPr sz="1400" b="1" i="0" u="none" strike="noStrike" cap="none" dirty="0">
              <a:solidFill>
                <a:schemeClr val="dk1"/>
              </a:solidFill>
              <a:latin typeface="Montserrat"/>
              <a:ea typeface="Montserrat"/>
              <a:cs typeface="Montserrat"/>
              <a:sym typeface="Montserrat"/>
            </a:endParaRPr>
          </a:p>
        </p:txBody>
      </p:sp>
      <p:pic>
        <p:nvPicPr>
          <p:cNvPr id="422" name="Google Shape;422;g251c746dc5d_4_187"/>
          <p:cNvPicPr preferRelativeResize="0"/>
          <p:nvPr/>
        </p:nvPicPr>
        <p:blipFill rotWithShape="1">
          <a:blip r:embed="rId4">
            <a:alphaModFix/>
          </a:blip>
          <a:srcRect/>
          <a:stretch/>
        </p:blipFill>
        <p:spPr>
          <a:xfrm>
            <a:off x="413744" y="2753004"/>
            <a:ext cx="2520000" cy="932400"/>
          </a:xfrm>
          <a:prstGeom prst="rect">
            <a:avLst/>
          </a:prstGeom>
          <a:noFill/>
          <a:ln>
            <a:noFill/>
          </a:ln>
        </p:spPr>
      </p:pic>
      <p:pic>
        <p:nvPicPr>
          <p:cNvPr id="423" name="Google Shape;423;g251c746dc5d_4_187"/>
          <p:cNvPicPr preferRelativeResize="0"/>
          <p:nvPr/>
        </p:nvPicPr>
        <p:blipFill rotWithShape="1">
          <a:blip r:embed="rId5">
            <a:alphaModFix/>
          </a:blip>
          <a:srcRect l="22183" t="32606" r="41662" b="32763"/>
          <a:stretch/>
        </p:blipFill>
        <p:spPr>
          <a:xfrm>
            <a:off x="3523950" y="1413950"/>
            <a:ext cx="5400000" cy="28080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g251c746dc5d_4_170"/>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9" name="Google Shape;429;g251c746dc5d_4_170"/>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0" name="Google Shape;430;g251c746dc5d_4_170"/>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1" name="Google Shape;431;g251c746dc5d_4_170"/>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2" name="Google Shape;432;g251c746dc5d_4_170"/>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3" name="Google Shape;433;g251c746dc5d_4_170"/>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4" name="Google Shape;434;g251c746dc5d_4_170"/>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5" name="Google Shape;435;g251c746dc5d_4_170"/>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i="1">
                <a:latin typeface="Montserrat"/>
                <a:ea typeface="Montserrat"/>
                <a:cs typeface="Montserrat"/>
                <a:sym typeface="Montserrat"/>
              </a:rPr>
              <a:t>Feature Engineering</a:t>
            </a:r>
            <a:endParaRPr sz="2500" b="1" i="1">
              <a:latin typeface="Montserrat"/>
              <a:ea typeface="Montserrat"/>
              <a:cs typeface="Montserrat"/>
              <a:sym typeface="Montserrat"/>
            </a:endParaRPr>
          </a:p>
        </p:txBody>
      </p:sp>
      <p:pic>
        <p:nvPicPr>
          <p:cNvPr id="436" name="Google Shape;436;g251c746dc5d_4_170"/>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437" name="Google Shape;437;g251c746dc5d_4_170"/>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438" name="Google Shape;438;g251c746dc5d_4_170"/>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sp>
        <p:nvSpPr>
          <p:cNvPr id="439" name="Google Shape;439;g251c746dc5d_4_170"/>
          <p:cNvSpPr/>
          <p:nvPr/>
        </p:nvSpPr>
        <p:spPr>
          <a:xfrm>
            <a:off x="3312000" y="1023013"/>
            <a:ext cx="2520000" cy="4680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0" name="Google Shape;440;g251c746dc5d_4_170"/>
          <p:cNvSpPr txBox="1"/>
          <p:nvPr/>
        </p:nvSpPr>
        <p:spPr>
          <a:xfrm>
            <a:off x="3312000" y="1023013"/>
            <a:ext cx="2520000" cy="46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buClr>
                <a:schemeClr val="dk1"/>
              </a:buClr>
              <a:buSzPts val="1100"/>
              <a:buFont typeface="Arial"/>
              <a:buNone/>
            </a:pPr>
            <a:r>
              <a:rPr lang="en-ID" sz="1400" b="1" i="1" u="none" strike="noStrike" cap="none" dirty="0">
                <a:solidFill>
                  <a:schemeClr val="dk1"/>
                </a:solidFill>
                <a:latin typeface="Montserrat"/>
                <a:ea typeface="Montserrat"/>
                <a:cs typeface="Montserrat"/>
                <a:sym typeface="Montserrat"/>
              </a:rPr>
              <a:t>Inverse Document Frequency </a:t>
            </a:r>
            <a:r>
              <a:rPr lang="en-ID" sz="1400" b="1" i="0" u="none" strike="noStrike" cap="none" dirty="0">
                <a:solidFill>
                  <a:schemeClr val="dk1"/>
                </a:solidFill>
                <a:latin typeface="Montserrat"/>
                <a:ea typeface="Montserrat"/>
                <a:cs typeface="Montserrat"/>
                <a:sym typeface="Montserrat"/>
              </a:rPr>
              <a:t>(</a:t>
            </a:r>
            <a:r>
              <a:rPr lang="en-ID" sz="1400" b="1" i="1" u="none" strike="noStrike" cap="none" dirty="0">
                <a:solidFill>
                  <a:schemeClr val="dk1"/>
                </a:solidFill>
                <a:latin typeface="Montserrat"/>
                <a:ea typeface="Montserrat"/>
                <a:cs typeface="Montserrat"/>
                <a:sym typeface="Montserrat"/>
              </a:rPr>
              <a:t>IDF</a:t>
            </a:r>
            <a:r>
              <a:rPr lang="en-ID" sz="1400" b="1" i="0" u="none" strike="noStrike" cap="none" dirty="0">
                <a:solidFill>
                  <a:schemeClr val="dk1"/>
                </a:solidFill>
                <a:latin typeface="Montserrat"/>
                <a:ea typeface="Montserrat"/>
                <a:cs typeface="Montserrat"/>
                <a:sym typeface="Montserrat"/>
              </a:rPr>
              <a:t>)</a:t>
            </a:r>
            <a:endParaRPr sz="1400" b="1" i="0" u="none" strike="noStrike" cap="none" dirty="0">
              <a:solidFill>
                <a:schemeClr val="dk1"/>
              </a:solidFill>
              <a:latin typeface="Montserrat"/>
              <a:ea typeface="Montserrat"/>
              <a:cs typeface="Montserrat"/>
              <a:sym typeface="Montserrat"/>
            </a:endParaRPr>
          </a:p>
        </p:txBody>
      </p:sp>
      <p:pic>
        <p:nvPicPr>
          <p:cNvPr id="441" name="Google Shape;441;g251c746dc5d_4_170"/>
          <p:cNvPicPr preferRelativeResize="0"/>
          <p:nvPr/>
        </p:nvPicPr>
        <p:blipFill rotWithShape="1">
          <a:blip r:embed="rId4">
            <a:alphaModFix/>
          </a:blip>
          <a:srcRect l="22176" t="29575" r="686" b="12125"/>
          <a:stretch/>
        </p:blipFill>
        <p:spPr>
          <a:xfrm>
            <a:off x="972000" y="1702963"/>
            <a:ext cx="7200000" cy="295200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251c746dc5d_4_212"/>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7" name="Google Shape;447;g251c746dc5d_4_212"/>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8" name="Google Shape;448;g251c746dc5d_4_212"/>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9" name="Google Shape;449;g251c746dc5d_4_212"/>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0" name="Google Shape;450;g251c746dc5d_4_212"/>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1" name="Google Shape;451;g251c746dc5d_4_212"/>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2" name="Google Shape;452;g251c746dc5d_4_212"/>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3" name="Google Shape;453;g251c746dc5d_4_212"/>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i="1">
                <a:latin typeface="Montserrat"/>
                <a:ea typeface="Montserrat"/>
                <a:cs typeface="Montserrat"/>
                <a:sym typeface="Montserrat"/>
              </a:rPr>
              <a:t>Feature Engineering</a:t>
            </a:r>
            <a:endParaRPr sz="2500" b="1" i="1">
              <a:latin typeface="Montserrat"/>
              <a:ea typeface="Montserrat"/>
              <a:cs typeface="Montserrat"/>
              <a:sym typeface="Montserrat"/>
            </a:endParaRPr>
          </a:p>
        </p:txBody>
      </p:sp>
      <p:pic>
        <p:nvPicPr>
          <p:cNvPr id="454" name="Google Shape;454;g251c746dc5d_4_212"/>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455" name="Google Shape;455;g251c746dc5d_4_212"/>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456" name="Google Shape;456;g251c746dc5d_4_212"/>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sp>
        <p:nvSpPr>
          <p:cNvPr id="457" name="Google Shape;457;g251c746dc5d_4_212"/>
          <p:cNvSpPr/>
          <p:nvPr/>
        </p:nvSpPr>
        <p:spPr>
          <a:xfrm>
            <a:off x="406175" y="2201800"/>
            <a:ext cx="2520000" cy="4680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8" name="Google Shape;458;g251c746dc5d_4_212"/>
          <p:cNvSpPr txBox="1"/>
          <p:nvPr/>
        </p:nvSpPr>
        <p:spPr>
          <a:xfrm>
            <a:off x="406175" y="2201800"/>
            <a:ext cx="2520000" cy="46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buClr>
                <a:schemeClr val="dk1"/>
              </a:buClr>
              <a:buSzPts val="1100"/>
              <a:buFont typeface="Arial"/>
              <a:buNone/>
            </a:pPr>
            <a:r>
              <a:rPr lang="en-ID" sz="1400" b="1" i="1" u="none" strike="noStrike" cap="none" dirty="0">
                <a:solidFill>
                  <a:schemeClr val="dk1"/>
                </a:solidFill>
                <a:latin typeface="Montserrat"/>
                <a:ea typeface="Montserrat"/>
                <a:cs typeface="Montserrat"/>
                <a:sym typeface="Montserrat"/>
              </a:rPr>
              <a:t>Weight</a:t>
            </a:r>
            <a:endParaRPr sz="1400" b="1" i="0" u="none" strike="noStrike" cap="none" dirty="0">
              <a:solidFill>
                <a:schemeClr val="dk1"/>
              </a:solidFill>
              <a:latin typeface="Montserrat"/>
              <a:ea typeface="Montserrat"/>
              <a:cs typeface="Montserrat"/>
              <a:sym typeface="Montserrat"/>
            </a:endParaRPr>
          </a:p>
        </p:txBody>
      </p:sp>
      <p:pic>
        <p:nvPicPr>
          <p:cNvPr id="459" name="Google Shape;459;g251c746dc5d_4_212"/>
          <p:cNvPicPr preferRelativeResize="0"/>
          <p:nvPr/>
        </p:nvPicPr>
        <p:blipFill rotWithShape="1">
          <a:blip r:embed="rId4">
            <a:alphaModFix/>
          </a:blip>
          <a:srcRect/>
          <a:stretch/>
        </p:blipFill>
        <p:spPr>
          <a:xfrm>
            <a:off x="406175" y="2927275"/>
            <a:ext cx="2520000" cy="506824"/>
          </a:xfrm>
          <a:prstGeom prst="rect">
            <a:avLst/>
          </a:prstGeom>
          <a:noFill/>
          <a:ln>
            <a:noFill/>
          </a:ln>
        </p:spPr>
      </p:pic>
      <p:pic>
        <p:nvPicPr>
          <p:cNvPr id="460" name="Google Shape;460;g251c746dc5d_4_212"/>
          <p:cNvPicPr preferRelativeResize="0"/>
          <p:nvPr/>
        </p:nvPicPr>
        <p:blipFill rotWithShape="1">
          <a:blip r:embed="rId5">
            <a:alphaModFix/>
          </a:blip>
          <a:srcRect l="22132" t="50086" r="51569" b="33571"/>
          <a:stretch/>
        </p:blipFill>
        <p:spPr>
          <a:xfrm>
            <a:off x="3411375" y="1843150"/>
            <a:ext cx="5400000" cy="178200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22a74cf516c_7_0"/>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g22a74cf516c_7_0"/>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g22a74cf516c_7_0"/>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g22a74cf516c_7_0"/>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g22a74cf516c_7_0"/>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6" name="Google Shape;106;g22a74cf516c_7_0"/>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g22a74cf516c_7_0"/>
          <p:cNvSpPr txBox="1"/>
          <p:nvPr/>
        </p:nvSpPr>
        <p:spPr>
          <a:xfrm>
            <a:off x="4963950" y="2720325"/>
            <a:ext cx="3960000" cy="6156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1000"/>
              </a:spcAft>
              <a:buClr>
                <a:schemeClr val="dk1"/>
              </a:buClr>
              <a:buSzPts val="1100"/>
              <a:buFont typeface="Arial"/>
              <a:buNone/>
            </a:pPr>
            <a:r>
              <a:rPr lang="en-ID" sz="1400" b="0" i="0" u="none" strike="noStrike" cap="none">
                <a:solidFill>
                  <a:schemeClr val="dk1"/>
                </a:solidFill>
                <a:latin typeface="Montserrat"/>
                <a:ea typeface="Montserrat"/>
                <a:cs typeface="Montserrat"/>
                <a:sym typeface="Montserrat"/>
              </a:rPr>
              <a:t>Peningkatan jumlah berita yang tersedia </a:t>
            </a:r>
            <a:r>
              <a:rPr lang="en-ID" sz="1400" b="0" i="1" u="none" strike="noStrike" cap="none">
                <a:solidFill>
                  <a:schemeClr val="dk1"/>
                </a:solidFill>
                <a:latin typeface="Montserrat"/>
                <a:ea typeface="Montserrat"/>
                <a:cs typeface="Montserrat"/>
                <a:sym typeface="Montserrat"/>
              </a:rPr>
              <a:t>online </a:t>
            </a:r>
            <a:r>
              <a:rPr lang="en-ID" sz="1400" b="0" i="0" u="none" strike="noStrike" cap="none">
                <a:solidFill>
                  <a:schemeClr val="dk1"/>
                </a:solidFill>
                <a:latin typeface="Montserrat"/>
                <a:ea typeface="Montserrat"/>
                <a:cs typeface="Montserrat"/>
                <a:sym typeface="Montserrat"/>
              </a:rPr>
              <a:t>dengan cepat.</a:t>
            </a:r>
            <a:endParaRPr sz="1400" b="0" i="0" u="none" strike="noStrike" cap="none">
              <a:solidFill>
                <a:srgbClr val="000000"/>
              </a:solidFill>
              <a:latin typeface="Montserrat"/>
              <a:ea typeface="Montserrat"/>
              <a:cs typeface="Montserrat"/>
              <a:sym typeface="Montserrat"/>
            </a:endParaRPr>
          </a:p>
        </p:txBody>
      </p:sp>
      <p:sp>
        <p:nvSpPr>
          <p:cNvPr id="108" name="Google Shape;108;g22a74cf516c_7_0"/>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 name="Google Shape;109;g22a74cf516c_7_0"/>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a:latin typeface="Montserrat"/>
                <a:ea typeface="Montserrat"/>
                <a:cs typeface="Montserrat"/>
                <a:sym typeface="Montserrat"/>
              </a:rPr>
              <a:t>Latar Belakang</a:t>
            </a:r>
            <a:endParaRPr sz="2500" b="1">
              <a:latin typeface="Montserrat"/>
              <a:ea typeface="Montserrat"/>
              <a:cs typeface="Montserrat"/>
              <a:sym typeface="Montserrat"/>
            </a:endParaRPr>
          </a:p>
        </p:txBody>
      </p:sp>
      <p:pic>
        <p:nvPicPr>
          <p:cNvPr id="110" name="Google Shape;110;g22a74cf516c_7_0"/>
          <p:cNvPicPr preferRelativeResize="0"/>
          <p:nvPr/>
        </p:nvPicPr>
        <p:blipFill rotWithShape="1">
          <a:blip r:embed="rId3">
            <a:alphaModFix/>
          </a:blip>
          <a:srcRect/>
          <a:stretch/>
        </p:blipFill>
        <p:spPr>
          <a:xfrm>
            <a:off x="1403113" y="1073819"/>
            <a:ext cx="1440000" cy="1437120"/>
          </a:xfrm>
          <a:prstGeom prst="rect">
            <a:avLst/>
          </a:prstGeom>
          <a:noFill/>
          <a:ln>
            <a:noFill/>
          </a:ln>
        </p:spPr>
      </p:pic>
      <p:pic>
        <p:nvPicPr>
          <p:cNvPr id="111" name="Google Shape;111;g22a74cf516c_7_0"/>
          <p:cNvPicPr preferRelativeResize="0"/>
          <p:nvPr/>
        </p:nvPicPr>
        <p:blipFill rotWithShape="1">
          <a:blip r:embed="rId4">
            <a:alphaModFix/>
          </a:blip>
          <a:srcRect/>
          <a:stretch/>
        </p:blipFill>
        <p:spPr>
          <a:xfrm>
            <a:off x="8365940" y="81350"/>
            <a:ext cx="540001" cy="529201"/>
          </a:xfrm>
          <a:prstGeom prst="rect">
            <a:avLst/>
          </a:prstGeom>
          <a:noFill/>
          <a:ln>
            <a:noFill/>
          </a:ln>
        </p:spPr>
      </p:pic>
      <p:sp>
        <p:nvSpPr>
          <p:cNvPr id="112" name="Google Shape;112;g22a74cf516c_7_0"/>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113" name="Google Shape;113;g22a74cf516c_7_0"/>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pic>
        <p:nvPicPr>
          <p:cNvPr id="114" name="Google Shape;114;g22a74cf516c_7_0"/>
          <p:cNvPicPr preferRelativeResize="0"/>
          <p:nvPr/>
        </p:nvPicPr>
        <p:blipFill rotWithShape="1">
          <a:blip r:embed="rId5">
            <a:alphaModFix/>
          </a:blip>
          <a:srcRect/>
          <a:stretch/>
        </p:blipFill>
        <p:spPr>
          <a:xfrm>
            <a:off x="6223950" y="1215050"/>
            <a:ext cx="1440000" cy="1440000"/>
          </a:xfrm>
          <a:prstGeom prst="rect">
            <a:avLst/>
          </a:prstGeom>
          <a:noFill/>
          <a:ln>
            <a:noFill/>
          </a:ln>
        </p:spPr>
      </p:pic>
      <p:sp>
        <p:nvSpPr>
          <p:cNvPr id="115" name="Google Shape;115;g22a74cf516c_7_0"/>
          <p:cNvSpPr txBox="1"/>
          <p:nvPr/>
        </p:nvSpPr>
        <p:spPr>
          <a:xfrm>
            <a:off x="172825" y="2720325"/>
            <a:ext cx="3960000" cy="8313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1000"/>
              </a:spcAft>
              <a:buClr>
                <a:schemeClr val="dk1"/>
              </a:buClr>
              <a:buSzPts val="1100"/>
              <a:buFont typeface="Arial"/>
              <a:buNone/>
            </a:pPr>
            <a:r>
              <a:rPr lang="en-ID" sz="1400" b="0" i="0" u="none" strike="noStrike" cap="none">
                <a:solidFill>
                  <a:schemeClr val="dk1"/>
                </a:solidFill>
                <a:latin typeface="Montserrat"/>
                <a:ea typeface="Montserrat"/>
                <a:cs typeface="Montserrat"/>
                <a:sym typeface="Montserrat"/>
              </a:rPr>
              <a:t>Tersedianya berita </a:t>
            </a:r>
            <a:r>
              <a:rPr lang="en-ID" sz="1400" b="0" i="1" u="none" strike="noStrike" cap="none">
                <a:solidFill>
                  <a:schemeClr val="dk1"/>
                </a:solidFill>
                <a:latin typeface="Montserrat"/>
                <a:ea typeface="Montserrat"/>
                <a:cs typeface="Montserrat"/>
                <a:sym typeface="Montserrat"/>
              </a:rPr>
              <a:t>online </a:t>
            </a:r>
            <a:r>
              <a:rPr lang="en-ID" sz="1400" b="0" i="0" u="none" strike="noStrike" cap="none">
                <a:solidFill>
                  <a:schemeClr val="dk1"/>
                </a:solidFill>
                <a:latin typeface="Montserrat"/>
                <a:ea typeface="Montserrat"/>
                <a:cs typeface="Montserrat"/>
                <a:sym typeface="Montserrat"/>
              </a:rPr>
              <a:t>yang mudah diakses dan menjadi kebutuhan utama masyarakat.</a:t>
            </a:r>
            <a:endParaRPr sz="1400" b="0" i="0" u="none" strike="noStrike" cap="none">
              <a:solidFill>
                <a:schemeClr val="dk1"/>
              </a:solidFill>
              <a:latin typeface="Montserrat"/>
              <a:ea typeface="Montserrat"/>
              <a:cs typeface="Montserrat"/>
              <a:sym typeface="Montserrat"/>
            </a:endParaRPr>
          </a:p>
        </p:txBody>
      </p:sp>
      <p:grpSp>
        <p:nvGrpSpPr>
          <p:cNvPr id="116" name="Google Shape;116;g22a74cf516c_7_0"/>
          <p:cNvGrpSpPr/>
          <p:nvPr/>
        </p:nvGrpSpPr>
        <p:grpSpPr>
          <a:xfrm>
            <a:off x="658949" y="3789025"/>
            <a:ext cx="7826101" cy="615600"/>
            <a:chOff x="539849" y="3840963"/>
            <a:chExt cx="7826101" cy="615600"/>
          </a:xfrm>
        </p:grpSpPr>
        <p:grpSp>
          <p:nvGrpSpPr>
            <p:cNvPr id="117" name="Google Shape;117;g22a74cf516c_7_0"/>
            <p:cNvGrpSpPr/>
            <p:nvPr/>
          </p:nvGrpSpPr>
          <p:grpSpPr>
            <a:xfrm>
              <a:off x="539849" y="3869780"/>
              <a:ext cx="1800001" cy="558000"/>
              <a:chOff x="933899" y="3665755"/>
              <a:chExt cx="1800001" cy="558000"/>
            </a:xfrm>
          </p:grpSpPr>
          <p:sp>
            <p:nvSpPr>
              <p:cNvPr id="118" name="Google Shape;118;g22a74cf516c_7_0"/>
              <p:cNvSpPr/>
              <p:nvPr/>
            </p:nvSpPr>
            <p:spPr>
              <a:xfrm>
                <a:off x="933899" y="3665755"/>
                <a:ext cx="1800000" cy="5580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g22a74cf516c_7_0"/>
              <p:cNvSpPr txBox="1"/>
              <p:nvPr/>
            </p:nvSpPr>
            <p:spPr>
              <a:xfrm>
                <a:off x="933900" y="3729188"/>
                <a:ext cx="18000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1600" b="1" i="0" u="none" strike="noStrike" cap="none">
                    <a:solidFill>
                      <a:schemeClr val="lt1"/>
                    </a:solidFill>
                    <a:latin typeface="Montserrat"/>
                    <a:ea typeface="Montserrat"/>
                    <a:cs typeface="Montserrat"/>
                    <a:sym typeface="Montserrat"/>
                  </a:rPr>
                  <a:t>Diperlukan</a:t>
                </a:r>
                <a:endParaRPr sz="1600" b="1" i="0" u="none" strike="noStrike" cap="none">
                  <a:solidFill>
                    <a:schemeClr val="lt1"/>
                  </a:solidFill>
                  <a:latin typeface="Montserrat"/>
                  <a:ea typeface="Montserrat"/>
                  <a:cs typeface="Montserrat"/>
                  <a:sym typeface="Montserrat"/>
                </a:endParaRPr>
              </a:p>
            </p:txBody>
          </p:sp>
        </p:grpSp>
        <p:sp>
          <p:nvSpPr>
            <p:cNvPr id="120" name="Google Shape;120;g22a74cf516c_7_0"/>
            <p:cNvSpPr txBox="1"/>
            <p:nvPr/>
          </p:nvSpPr>
          <p:spPr>
            <a:xfrm>
              <a:off x="2339850" y="3840963"/>
              <a:ext cx="6026100" cy="6156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1000"/>
                </a:spcAft>
                <a:buClr>
                  <a:schemeClr val="dk1"/>
                </a:buClr>
                <a:buSzPts val="1100"/>
                <a:buFont typeface="Arial"/>
                <a:buNone/>
              </a:pPr>
              <a:r>
                <a:rPr lang="en-ID" sz="1400" b="0" i="0" u="none" strike="noStrike" cap="none">
                  <a:solidFill>
                    <a:schemeClr val="dk1"/>
                  </a:solidFill>
                  <a:latin typeface="Montserrat"/>
                  <a:ea typeface="Montserrat"/>
                  <a:cs typeface="Montserrat"/>
                  <a:sym typeface="Montserrat"/>
                </a:rPr>
                <a:t>kategorisasi berita secara otomatis dengan menggunakan algoritma klasifikasi.</a:t>
              </a:r>
              <a:endParaRPr sz="1400" b="0" i="0" u="none" strike="noStrike" cap="none">
                <a:solidFill>
                  <a:schemeClr val="dk1"/>
                </a:solidFill>
                <a:latin typeface="Montserrat"/>
                <a:ea typeface="Montserrat"/>
                <a:cs typeface="Montserrat"/>
                <a:sym typeface="Montserra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251c746dc5d_4_232"/>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6" name="Google Shape;466;g251c746dc5d_4_232"/>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7" name="Google Shape;467;g251c746dc5d_4_232"/>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8" name="Google Shape;468;g251c746dc5d_4_232"/>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9" name="Google Shape;469;g251c746dc5d_4_232"/>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0" name="Google Shape;470;g251c746dc5d_4_232"/>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1" name="Google Shape;471;g251c746dc5d_4_232"/>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2" name="Google Shape;472;g251c746dc5d_4_232"/>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i="1">
                <a:latin typeface="Montserrat"/>
                <a:ea typeface="Montserrat"/>
                <a:cs typeface="Montserrat"/>
                <a:sym typeface="Montserrat"/>
              </a:rPr>
              <a:t>Feature Engineering</a:t>
            </a:r>
            <a:endParaRPr sz="2500" b="1" i="1">
              <a:latin typeface="Montserrat"/>
              <a:ea typeface="Montserrat"/>
              <a:cs typeface="Montserrat"/>
              <a:sym typeface="Montserrat"/>
            </a:endParaRPr>
          </a:p>
        </p:txBody>
      </p:sp>
      <p:pic>
        <p:nvPicPr>
          <p:cNvPr id="473" name="Google Shape;473;g251c746dc5d_4_232"/>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474" name="Google Shape;474;g251c746dc5d_4_232"/>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475" name="Google Shape;475;g251c746dc5d_4_232"/>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sp>
        <p:nvSpPr>
          <p:cNvPr id="476" name="Google Shape;476;g251c746dc5d_4_232"/>
          <p:cNvSpPr/>
          <p:nvPr/>
        </p:nvSpPr>
        <p:spPr>
          <a:xfrm>
            <a:off x="3312000" y="1049713"/>
            <a:ext cx="2520000" cy="4680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7" name="Google Shape;477;g251c746dc5d_4_232"/>
          <p:cNvSpPr txBox="1"/>
          <p:nvPr/>
        </p:nvSpPr>
        <p:spPr>
          <a:xfrm>
            <a:off x="3312000" y="1049713"/>
            <a:ext cx="2520000" cy="46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buClr>
                <a:schemeClr val="dk1"/>
              </a:buClr>
              <a:buSzPts val="1100"/>
              <a:buFont typeface="Arial"/>
              <a:buNone/>
            </a:pPr>
            <a:r>
              <a:rPr lang="en-ID" sz="1400" b="1" i="1" u="none" strike="noStrike" cap="none" dirty="0">
                <a:solidFill>
                  <a:schemeClr val="dk1"/>
                </a:solidFill>
                <a:latin typeface="Montserrat"/>
                <a:ea typeface="Montserrat"/>
                <a:cs typeface="Montserrat"/>
                <a:sym typeface="Montserrat"/>
              </a:rPr>
              <a:t>Weight</a:t>
            </a:r>
            <a:endParaRPr sz="1400" b="1" i="0" u="none" strike="noStrike" cap="none" dirty="0">
              <a:solidFill>
                <a:schemeClr val="dk1"/>
              </a:solidFill>
              <a:latin typeface="Montserrat"/>
              <a:ea typeface="Montserrat"/>
              <a:cs typeface="Montserrat"/>
              <a:sym typeface="Montserrat"/>
            </a:endParaRPr>
          </a:p>
        </p:txBody>
      </p:sp>
      <p:pic>
        <p:nvPicPr>
          <p:cNvPr id="478" name="Google Shape;478;g251c746dc5d_4_232"/>
          <p:cNvPicPr preferRelativeResize="0"/>
          <p:nvPr/>
        </p:nvPicPr>
        <p:blipFill rotWithShape="1">
          <a:blip r:embed="rId4">
            <a:alphaModFix/>
          </a:blip>
          <a:srcRect l="22256" t="17532" r="806" b="20799"/>
          <a:stretch/>
        </p:blipFill>
        <p:spPr>
          <a:xfrm>
            <a:off x="972000" y="1626313"/>
            <a:ext cx="7200000" cy="313199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g251c746dc5d_4_252"/>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4" name="Google Shape;484;g251c746dc5d_4_252"/>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5" name="Google Shape;485;g251c746dc5d_4_252"/>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6" name="Google Shape;486;g251c746dc5d_4_252"/>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7" name="Google Shape;487;g251c746dc5d_4_252"/>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8" name="Google Shape;488;g251c746dc5d_4_252"/>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9" name="Google Shape;489;g251c746dc5d_4_252"/>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0" name="Google Shape;490;g251c746dc5d_4_252"/>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i="1">
                <a:latin typeface="Montserrat"/>
                <a:ea typeface="Montserrat"/>
                <a:cs typeface="Montserrat"/>
                <a:sym typeface="Montserrat"/>
              </a:rPr>
              <a:t>Feature Engineering</a:t>
            </a:r>
            <a:endParaRPr sz="2500" b="1" i="1">
              <a:latin typeface="Montserrat"/>
              <a:ea typeface="Montserrat"/>
              <a:cs typeface="Montserrat"/>
              <a:sym typeface="Montserrat"/>
            </a:endParaRPr>
          </a:p>
        </p:txBody>
      </p:sp>
      <p:pic>
        <p:nvPicPr>
          <p:cNvPr id="491" name="Google Shape;491;g251c746dc5d_4_252"/>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492" name="Google Shape;492;g251c746dc5d_4_252"/>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493" name="Google Shape;493;g251c746dc5d_4_252"/>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sp>
        <p:nvSpPr>
          <p:cNvPr id="494" name="Google Shape;494;g251c746dc5d_4_252"/>
          <p:cNvSpPr/>
          <p:nvPr/>
        </p:nvSpPr>
        <p:spPr>
          <a:xfrm>
            <a:off x="3312000" y="1049713"/>
            <a:ext cx="2520000" cy="4680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5" name="Google Shape;495;g251c746dc5d_4_252"/>
          <p:cNvSpPr txBox="1"/>
          <p:nvPr/>
        </p:nvSpPr>
        <p:spPr>
          <a:xfrm>
            <a:off x="3312000" y="1049713"/>
            <a:ext cx="2520000" cy="46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buClr>
                <a:schemeClr val="dk1"/>
              </a:buClr>
              <a:buSzPts val="1100"/>
              <a:buFont typeface="Arial"/>
              <a:buNone/>
            </a:pPr>
            <a:r>
              <a:rPr lang="en-ID" sz="1400" b="1" i="1" u="none" strike="noStrike" cap="none" dirty="0" err="1">
                <a:solidFill>
                  <a:schemeClr val="dk1"/>
                </a:solidFill>
                <a:latin typeface="Montserrat"/>
                <a:ea typeface="Montserrat"/>
                <a:cs typeface="Montserrat"/>
                <a:sym typeface="Montserrat"/>
              </a:rPr>
              <a:t>Concat</a:t>
            </a:r>
            <a:endParaRPr sz="1400" b="1" i="1" u="none" strike="noStrike" cap="none" dirty="0">
              <a:solidFill>
                <a:schemeClr val="dk1"/>
              </a:solidFill>
              <a:latin typeface="Montserrat"/>
              <a:ea typeface="Montserrat"/>
              <a:cs typeface="Montserrat"/>
              <a:sym typeface="Montserrat"/>
            </a:endParaRPr>
          </a:p>
        </p:txBody>
      </p:sp>
      <p:pic>
        <p:nvPicPr>
          <p:cNvPr id="496" name="Google Shape;496;g251c746dc5d_4_252"/>
          <p:cNvPicPr preferRelativeResize="0"/>
          <p:nvPr/>
        </p:nvPicPr>
        <p:blipFill rotWithShape="1">
          <a:blip r:embed="rId4">
            <a:alphaModFix/>
          </a:blip>
          <a:srcRect l="22146" t="35627" r="739" b="14956"/>
          <a:stretch/>
        </p:blipFill>
        <p:spPr>
          <a:xfrm>
            <a:off x="972000" y="1945738"/>
            <a:ext cx="7200000" cy="248400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g251c746dc5d_4_270"/>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2" name="Google Shape;502;g251c746dc5d_4_270"/>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3" name="Google Shape;503;g251c746dc5d_4_270"/>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4" name="Google Shape;504;g251c746dc5d_4_270"/>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5" name="Google Shape;505;g251c746dc5d_4_270"/>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6" name="Google Shape;506;g251c746dc5d_4_270"/>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7" name="Google Shape;507;g251c746dc5d_4_270"/>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8" name="Google Shape;508;g251c746dc5d_4_270"/>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i="1">
                <a:latin typeface="Montserrat"/>
                <a:ea typeface="Montserrat"/>
                <a:cs typeface="Montserrat"/>
                <a:sym typeface="Montserrat"/>
              </a:rPr>
              <a:t>Data Splitting</a:t>
            </a:r>
            <a:endParaRPr sz="2500" b="1" i="1">
              <a:latin typeface="Montserrat"/>
              <a:ea typeface="Montserrat"/>
              <a:cs typeface="Montserrat"/>
              <a:sym typeface="Montserrat"/>
            </a:endParaRPr>
          </a:p>
        </p:txBody>
      </p:sp>
      <p:pic>
        <p:nvPicPr>
          <p:cNvPr id="509" name="Google Shape;509;g251c746dc5d_4_270"/>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510" name="Google Shape;510;g251c746dc5d_4_270"/>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511" name="Google Shape;511;g251c746dc5d_4_270"/>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grpSp>
        <p:nvGrpSpPr>
          <p:cNvPr id="512" name="Google Shape;512;g251c746dc5d_4_270"/>
          <p:cNvGrpSpPr/>
          <p:nvPr/>
        </p:nvGrpSpPr>
        <p:grpSpPr>
          <a:xfrm>
            <a:off x="972000" y="1457763"/>
            <a:ext cx="7200000" cy="540012"/>
            <a:chOff x="972000" y="1561138"/>
            <a:chExt cx="7200000" cy="540012"/>
          </a:xfrm>
        </p:grpSpPr>
        <p:sp>
          <p:nvSpPr>
            <p:cNvPr id="513" name="Google Shape;513;g251c746dc5d_4_270"/>
            <p:cNvSpPr/>
            <p:nvPr/>
          </p:nvSpPr>
          <p:spPr>
            <a:xfrm>
              <a:off x="972000" y="1561150"/>
              <a:ext cx="6480000" cy="540000"/>
            </a:xfrm>
            <a:prstGeom prst="rect">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D" sz="1800" b="0" i="0" u="none" strike="noStrike" cap="none" dirty="0">
                  <a:solidFill>
                    <a:schemeClr val="dk1"/>
                  </a:solidFill>
                  <a:latin typeface="Montserrat SemiBold"/>
                  <a:ea typeface="Montserrat SemiBold"/>
                  <a:cs typeface="Montserrat SemiBold"/>
                  <a:sym typeface="Montserrat SemiBold"/>
                </a:rPr>
                <a:t>90%</a:t>
              </a:r>
              <a:endParaRPr sz="1800" b="0" i="0" u="none" strike="noStrike" cap="none" dirty="0">
                <a:solidFill>
                  <a:schemeClr val="dk1"/>
                </a:solidFill>
                <a:latin typeface="Montserrat SemiBold"/>
                <a:ea typeface="Montserrat SemiBold"/>
                <a:cs typeface="Montserrat SemiBold"/>
                <a:sym typeface="Montserrat SemiBold"/>
              </a:endParaRPr>
            </a:p>
          </p:txBody>
        </p:sp>
        <p:sp>
          <p:nvSpPr>
            <p:cNvPr id="514" name="Google Shape;514;g251c746dc5d_4_270"/>
            <p:cNvSpPr/>
            <p:nvPr/>
          </p:nvSpPr>
          <p:spPr>
            <a:xfrm>
              <a:off x="7452000" y="1561138"/>
              <a:ext cx="720000" cy="540000"/>
            </a:xfrm>
            <a:prstGeom prst="rect">
              <a:avLst/>
            </a:prstGeom>
            <a:solidFill>
              <a:schemeClr val="accent3"/>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D" sz="1800" b="0" i="0" u="none" strike="noStrike" cap="none">
                  <a:solidFill>
                    <a:schemeClr val="dk1"/>
                  </a:solidFill>
                  <a:latin typeface="Montserrat SemiBold"/>
                  <a:ea typeface="Montserrat SemiBold"/>
                  <a:cs typeface="Montserrat SemiBold"/>
                  <a:sym typeface="Montserrat SemiBold"/>
                </a:rPr>
                <a:t>10%</a:t>
              </a:r>
              <a:endParaRPr sz="1800" b="0" i="0" u="none" strike="noStrike" cap="none">
                <a:solidFill>
                  <a:schemeClr val="dk1"/>
                </a:solidFill>
                <a:latin typeface="Montserrat SemiBold"/>
                <a:ea typeface="Montserrat SemiBold"/>
                <a:cs typeface="Montserrat SemiBold"/>
                <a:sym typeface="Montserrat SemiBold"/>
              </a:endParaRPr>
            </a:p>
          </p:txBody>
        </p:sp>
      </p:grpSp>
      <p:grpSp>
        <p:nvGrpSpPr>
          <p:cNvPr id="515" name="Google Shape;515;g251c746dc5d_4_270"/>
          <p:cNvGrpSpPr/>
          <p:nvPr/>
        </p:nvGrpSpPr>
        <p:grpSpPr>
          <a:xfrm>
            <a:off x="980663" y="2569513"/>
            <a:ext cx="7200000" cy="540012"/>
            <a:chOff x="972000" y="2301738"/>
            <a:chExt cx="7200000" cy="540012"/>
          </a:xfrm>
        </p:grpSpPr>
        <p:sp>
          <p:nvSpPr>
            <p:cNvPr id="516" name="Google Shape;516;g251c746dc5d_4_270"/>
            <p:cNvSpPr/>
            <p:nvPr/>
          </p:nvSpPr>
          <p:spPr>
            <a:xfrm>
              <a:off x="972000" y="2301750"/>
              <a:ext cx="5760000" cy="540000"/>
            </a:xfrm>
            <a:prstGeom prst="rect">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D" sz="1800" b="0" i="0" u="none" strike="noStrike" cap="none">
                  <a:solidFill>
                    <a:schemeClr val="dk1"/>
                  </a:solidFill>
                  <a:latin typeface="Montserrat SemiBold"/>
                  <a:ea typeface="Montserrat SemiBold"/>
                  <a:cs typeface="Montserrat SemiBold"/>
                  <a:sym typeface="Montserrat SemiBold"/>
                </a:rPr>
                <a:t>80%</a:t>
              </a:r>
              <a:endParaRPr sz="1800" b="0" i="0" u="none" strike="noStrike" cap="none">
                <a:solidFill>
                  <a:schemeClr val="dk1"/>
                </a:solidFill>
                <a:latin typeface="Montserrat SemiBold"/>
                <a:ea typeface="Montserrat SemiBold"/>
                <a:cs typeface="Montserrat SemiBold"/>
                <a:sym typeface="Montserrat SemiBold"/>
              </a:endParaRPr>
            </a:p>
          </p:txBody>
        </p:sp>
        <p:sp>
          <p:nvSpPr>
            <p:cNvPr id="517" name="Google Shape;517;g251c746dc5d_4_270"/>
            <p:cNvSpPr/>
            <p:nvPr/>
          </p:nvSpPr>
          <p:spPr>
            <a:xfrm>
              <a:off x="6732000" y="2301738"/>
              <a:ext cx="1440000" cy="540000"/>
            </a:xfrm>
            <a:prstGeom prst="rect">
              <a:avLst/>
            </a:prstGeom>
            <a:solidFill>
              <a:schemeClr val="accent3"/>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D" sz="1800" b="0" i="0" u="none" strike="noStrike" cap="none">
                  <a:solidFill>
                    <a:schemeClr val="dk1"/>
                  </a:solidFill>
                  <a:latin typeface="Montserrat SemiBold"/>
                  <a:ea typeface="Montserrat SemiBold"/>
                  <a:cs typeface="Montserrat SemiBold"/>
                  <a:sym typeface="Montserrat SemiBold"/>
                </a:rPr>
                <a:t>20%</a:t>
              </a:r>
              <a:endParaRPr sz="1800" b="0" i="0" u="none" strike="noStrike" cap="none">
                <a:solidFill>
                  <a:schemeClr val="dk1"/>
                </a:solidFill>
                <a:latin typeface="Montserrat SemiBold"/>
                <a:ea typeface="Montserrat SemiBold"/>
                <a:cs typeface="Montserrat SemiBold"/>
                <a:sym typeface="Montserrat SemiBold"/>
              </a:endParaRPr>
            </a:p>
          </p:txBody>
        </p:sp>
      </p:grpSp>
      <p:grpSp>
        <p:nvGrpSpPr>
          <p:cNvPr id="518" name="Google Shape;518;g251c746dc5d_4_270"/>
          <p:cNvGrpSpPr/>
          <p:nvPr/>
        </p:nvGrpSpPr>
        <p:grpSpPr>
          <a:xfrm>
            <a:off x="963325" y="3724413"/>
            <a:ext cx="7217325" cy="540012"/>
            <a:chOff x="954675" y="3293738"/>
            <a:chExt cx="7217325" cy="540012"/>
          </a:xfrm>
        </p:grpSpPr>
        <p:sp>
          <p:nvSpPr>
            <p:cNvPr id="519" name="Google Shape;519;g251c746dc5d_4_270"/>
            <p:cNvSpPr/>
            <p:nvPr/>
          </p:nvSpPr>
          <p:spPr>
            <a:xfrm>
              <a:off x="954675" y="3293750"/>
              <a:ext cx="5057400" cy="540000"/>
            </a:xfrm>
            <a:prstGeom prst="rect">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D" sz="1800" b="0" i="0" u="none" strike="noStrike" cap="none">
                  <a:solidFill>
                    <a:schemeClr val="dk1"/>
                  </a:solidFill>
                  <a:latin typeface="Montserrat SemiBold"/>
                  <a:ea typeface="Montserrat SemiBold"/>
                  <a:cs typeface="Montserrat SemiBold"/>
                  <a:sym typeface="Montserrat SemiBold"/>
                </a:rPr>
                <a:t>70%</a:t>
              </a:r>
              <a:endParaRPr sz="1800" b="0" i="0" u="none" strike="noStrike" cap="none">
                <a:solidFill>
                  <a:schemeClr val="dk1"/>
                </a:solidFill>
                <a:latin typeface="Montserrat SemiBold"/>
                <a:ea typeface="Montserrat SemiBold"/>
                <a:cs typeface="Montserrat SemiBold"/>
                <a:sym typeface="Montserrat SemiBold"/>
              </a:endParaRPr>
            </a:p>
          </p:txBody>
        </p:sp>
        <p:sp>
          <p:nvSpPr>
            <p:cNvPr id="520" name="Google Shape;520;g251c746dc5d_4_270"/>
            <p:cNvSpPr/>
            <p:nvPr/>
          </p:nvSpPr>
          <p:spPr>
            <a:xfrm>
              <a:off x="6012000" y="3293738"/>
              <a:ext cx="2160000" cy="540000"/>
            </a:xfrm>
            <a:prstGeom prst="rect">
              <a:avLst/>
            </a:prstGeom>
            <a:solidFill>
              <a:schemeClr val="accent3"/>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D" sz="1800" b="0" i="0" u="none" strike="noStrike" cap="none">
                  <a:solidFill>
                    <a:schemeClr val="dk1"/>
                  </a:solidFill>
                  <a:latin typeface="Montserrat SemiBold"/>
                  <a:ea typeface="Montserrat SemiBold"/>
                  <a:cs typeface="Montserrat SemiBold"/>
                  <a:sym typeface="Montserrat SemiBold"/>
                </a:rPr>
                <a:t>30%</a:t>
              </a:r>
              <a:endParaRPr sz="1800" b="0" i="0" u="none" strike="noStrike" cap="none">
                <a:solidFill>
                  <a:schemeClr val="dk1"/>
                </a:solidFill>
                <a:latin typeface="Montserrat SemiBold"/>
                <a:ea typeface="Montserrat SemiBold"/>
                <a:cs typeface="Montserrat SemiBold"/>
                <a:sym typeface="Montserrat SemiBold"/>
              </a:endParaRPr>
            </a:p>
          </p:txBody>
        </p:sp>
      </p:grpSp>
      <p:pic>
        <p:nvPicPr>
          <p:cNvPr id="521" name="Google Shape;521;g251c746dc5d_4_270"/>
          <p:cNvPicPr preferRelativeResize="0"/>
          <p:nvPr/>
        </p:nvPicPr>
        <p:blipFill rotWithShape="1">
          <a:blip r:embed="rId4">
            <a:alphaModFix/>
          </a:blip>
          <a:srcRect/>
          <a:stretch/>
        </p:blipFill>
        <p:spPr>
          <a:xfrm>
            <a:off x="436050" y="1549613"/>
            <a:ext cx="360000" cy="360000"/>
          </a:xfrm>
          <a:prstGeom prst="rect">
            <a:avLst/>
          </a:prstGeom>
          <a:noFill/>
          <a:ln>
            <a:noFill/>
          </a:ln>
        </p:spPr>
      </p:pic>
      <p:pic>
        <p:nvPicPr>
          <p:cNvPr id="522" name="Google Shape;522;g251c746dc5d_4_270"/>
          <p:cNvPicPr preferRelativeResize="0"/>
          <p:nvPr/>
        </p:nvPicPr>
        <p:blipFill rotWithShape="1">
          <a:blip r:embed="rId4">
            <a:alphaModFix/>
          </a:blip>
          <a:srcRect/>
          <a:stretch/>
        </p:blipFill>
        <p:spPr>
          <a:xfrm>
            <a:off x="436050" y="2681088"/>
            <a:ext cx="360000" cy="360000"/>
          </a:xfrm>
          <a:prstGeom prst="rect">
            <a:avLst/>
          </a:prstGeom>
          <a:noFill/>
          <a:ln>
            <a:noFill/>
          </a:ln>
        </p:spPr>
      </p:pic>
      <p:pic>
        <p:nvPicPr>
          <p:cNvPr id="523" name="Google Shape;523;g251c746dc5d_4_270"/>
          <p:cNvPicPr preferRelativeResize="0"/>
          <p:nvPr/>
        </p:nvPicPr>
        <p:blipFill rotWithShape="1">
          <a:blip r:embed="rId4">
            <a:alphaModFix/>
          </a:blip>
          <a:srcRect/>
          <a:stretch/>
        </p:blipFill>
        <p:spPr>
          <a:xfrm>
            <a:off x="436050" y="3812563"/>
            <a:ext cx="360000" cy="360000"/>
          </a:xfrm>
          <a:prstGeom prst="rect">
            <a:avLst/>
          </a:prstGeom>
          <a:noFill/>
          <a:ln>
            <a:noFill/>
          </a:ln>
        </p:spPr>
      </p:pic>
      <p:pic>
        <p:nvPicPr>
          <p:cNvPr id="524" name="Google Shape;524;g251c746dc5d_4_270"/>
          <p:cNvPicPr preferRelativeResize="0"/>
          <p:nvPr/>
        </p:nvPicPr>
        <p:blipFill rotWithShape="1">
          <a:blip r:embed="rId5">
            <a:alphaModFix/>
          </a:blip>
          <a:srcRect/>
          <a:stretch/>
        </p:blipFill>
        <p:spPr>
          <a:xfrm>
            <a:off x="8347950" y="1547775"/>
            <a:ext cx="360000" cy="360000"/>
          </a:xfrm>
          <a:prstGeom prst="rect">
            <a:avLst/>
          </a:prstGeom>
          <a:noFill/>
          <a:ln>
            <a:noFill/>
          </a:ln>
        </p:spPr>
      </p:pic>
      <p:pic>
        <p:nvPicPr>
          <p:cNvPr id="525" name="Google Shape;525;g251c746dc5d_4_270"/>
          <p:cNvPicPr preferRelativeResize="0"/>
          <p:nvPr/>
        </p:nvPicPr>
        <p:blipFill rotWithShape="1">
          <a:blip r:embed="rId5">
            <a:alphaModFix/>
          </a:blip>
          <a:srcRect/>
          <a:stretch/>
        </p:blipFill>
        <p:spPr>
          <a:xfrm>
            <a:off x="8347950" y="2681175"/>
            <a:ext cx="360000" cy="360000"/>
          </a:xfrm>
          <a:prstGeom prst="rect">
            <a:avLst/>
          </a:prstGeom>
          <a:noFill/>
          <a:ln>
            <a:noFill/>
          </a:ln>
        </p:spPr>
      </p:pic>
      <p:pic>
        <p:nvPicPr>
          <p:cNvPr id="526" name="Google Shape;526;g251c746dc5d_4_270"/>
          <p:cNvPicPr preferRelativeResize="0"/>
          <p:nvPr/>
        </p:nvPicPr>
        <p:blipFill rotWithShape="1">
          <a:blip r:embed="rId5">
            <a:alphaModFix/>
          </a:blip>
          <a:srcRect/>
          <a:stretch/>
        </p:blipFill>
        <p:spPr>
          <a:xfrm>
            <a:off x="8347925" y="3814575"/>
            <a:ext cx="360000" cy="360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g251c746dc5d_4_405"/>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g251c746dc5d_4_405"/>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g251c746dc5d_4_405"/>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4" name="Google Shape;534;g251c746dc5d_4_405"/>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5" name="Google Shape;535;g251c746dc5d_4_405"/>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6" name="Google Shape;536;g251c746dc5d_4_405"/>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g251c746dc5d_4_405"/>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g251c746dc5d_4_405"/>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i="1">
                <a:latin typeface="Montserrat"/>
                <a:ea typeface="Montserrat"/>
                <a:cs typeface="Montserrat"/>
                <a:sym typeface="Montserrat"/>
              </a:rPr>
              <a:t>Data Splitting</a:t>
            </a:r>
            <a:endParaRPr sz="2500" b="1" i="1">
              <a:latin typeface="Montserrat"/>
              <a:ea typeface="Montserrat"/>
              <a:cs typeface="Montserrat"/>
              <a:sym typeface="Montserrat"/>
            </a:endParaRPr>
          </a:p>
        </p:txBody>
      </p:sp>
      <p:pic>
        <p:nvPicPr>
          <p:cNvPr id="539" name="Google Shape;539;g251c746dc5d_4_405"/>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540" name="Google Shape;540;g251c746dc5d_4_405"/>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541" name="Google Shape;541;g251c746dc5d_4_405"/>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pic>
        <p:nvPicPr>
          <p:cNvPr id="542" name="Google Shape;542;g251c746dc5d_4_405"/>
          <p:cNvPicPr preferRelativeResize="0"/>
          <p:nvPr/>
        </p:nvPicPr>
        <p:blipFill rotWithShape="1">
          <a:blip r:embed="rId4">
            <a:alphaModFix/>
          </a:blip>
          <a:srcRect l="22311" t="48327" r="723" b="18876"/>
          <a:stretch/>
        </p:blipFill>
        <p:spPr>
          <a:xfrm>
            <a:off x="72000" y="1703725"/>
            <a:ext cx="9000000" cy="20700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g251c746dc5d_4_303"/>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8" name="Google Shape;548;g251c746dc5d_4_303"/>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9" name="Google Shape;549;g251c746dc5d_4_303"/>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0" name="Google Shape;550;g251c746dc5d_4_303"/>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1" name="Google Shape;551;g251c746dc5d_4_303"/>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2" name="Google Shape;552;g251c746dc5d_4_303"/>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3" name="Google Shape;553;g251c746dc5d_4_303"/>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4" name="Google Shape;554;g251c746dc5d_4_303"/>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i="1">
                <a:latin typeface="Montserrat"/>
                <a:ea typeface="Montserrat"/>
                <a:cs typeface="Montserrat"/>
                <a:sym typeface="Montserrat"/>
              </a:rPr>
              <a:t>Predictive Modeling</a:t>
            </a:r>
            <a:endParaRPr sz="2500" b="1" i="1">
              <a:latin typeface="Montserrat"/>
              <a:ea typeface="Montserrat"/>
              <a:cs typeface="Montserrat"/>
              <a:sym typeface="Montserrat"/>
            </a:endParaRPr>
          </a:p>
        </p:txBody>
      </p:sp>
      <p:pic>
        <p:nvPicPr>
          <p:cNvPr id="555" name="Google Shape;555;g251c746dc5d_4_303"/>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556" name="Google Shape;556;g251c746dc5d_4_303"/>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557" name="Google Shape;557;g251c746dc5d_4_303"/>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pic>
        <p:nvPicPr>
          <p:cNvPr id="558" name="Google Shape;558;g251c746dc5d_4_303"/>
          <p:cNvPicPr preferRelativeResize="0"/>
          <p:nvPr/>
        </p:nvPicPr>
        <p:blipFill rotWithShape="1">
          <a:blip r:embed="rId4">
            <a:alphaModFix/>
          </a:blip>
          <a:srcRect l="22169" t="34203" r="55529" b="56613"/>
          <a:stretch/>
        </p:blipFill>
        <p:spPr>
          <a:xfrm>
            <a:off x="2772000" y="1119750"/>
            <a:ext cx="3600000" cy="825952"/>
          </a:xfrm>
          <a:prstGeom prst="rect">
            <a:avLst/>
          </a:prstGeom>
          <a:noFill/>
          <a:ln w="9525" cap="flat" cmpd="sng">
            <a:solidFill>
              <a:schemeClr val="dk1"/>
            </a:solidFill>
            <a:prstDash val="solid"/>
            <a:round/>
            <a:headEnd type="none" w="sm" len="sm"/>
            <a:tailEnd type="none" w="sm" len="sm"/>
          </a:ln>
        </p:spPr>
      </p:pic>
      <p:grpSp>
        <p:nvGrpSpPr>
          <p:cNvPr id="559" name="Google Shape;559;g251c746dc5d_4_303"/>
          <p:cNvGrpSpPr/>
          <p:nvPr/>
        </p:nvGrpSpPr>
        <p:grpSpPr>
          <a:xfrm>
            <a:off x="321875" y="2209475"/>
            <a:ext cx="8500250" cy="646500"/>
            <a:chOff x="279950" y="2142875"/>
            <a:chExt cx="8500250" cy="646500"/>
          </a:xfrm>
        </p:grpSpPr>
        <p:sp>
          <p:nvSpPr>
            <p:cNvPr id="560" name="Google Shape;560;g251c746dc5d_4_303"/>
            <p:cNvSpPr/>
            <p:nvPr/>
          </p:nvSpPr>
          <p:spPr>
            <a:xfrm>
              <a:off x="279950" y="2228700"/>
              <a:ext cx="2520000" cy="4680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1" name="Google Shape;561;g251c746dc5d_4_303"/>
            <p:cNvSpPr txBox="1"/>
            <p:nvPr/>
          </p:nvSpPr>
          <p:spPr>
            <a:xfrm>
              <a:off x="279950" y="2228700"/>
              <a:ext cx="2520000" cy="46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buClr>
                  <a:schemeClr val="dk1"/>
                </a:buClr>
                <a:buSzPts val="1100"/>
                <a:buFont typeface="Arial"/>
                <a:buNone/>
              </a:pPr>
              <a:r>
                <a:rPr lang="en-ID" sz="1400" b="1" i="0" u="none" strike="noStrike" cap="none" dirty="0">
                  <a:solidFill>
                    <a:schemeClr val="dk1"/>
                  </a:solidFill>
                  <a:latin typeface="Montserrat"/>
                  <a:ea typeface="Montserrat"/>
                  <a:cs typeface="Montserrat"/>
                  <a:sym typeface="Montserrat"/>
                </a:rPr>
                <a:t>Decision Tree</a:t>
              </a:r>
              <a:endParaRPr sz="1400" b="1" i="0" u="none" strike="noStrike" cap="none" dirty="0">
                <a:solidFill>
                  <a:schemeClr val="dk1"/>
                </a:solidFill>
                <a:latin typeface="Montserrat"/>
                <a:ea typeface="Montserrat"/>
                <a:cs typeface="Montserrat"/>
                <a:sym typeface="Montserrat"/>
              </a:endParaRPr>
            </a:p>
          </p:txBody>
        </p:sp>
        <p:sp>
          <p:nvSpPr>
            <p:cNvPr id="562" name="Google Shape;562;g251c746dc5d_4_303"/>
            <p:cNvSpPr txBox="1"/>
            <p:nvPr/>
          </p:nvSpPr>
          <p:spPr>
            <a:xfrm>
              <a:off x="3032500" y="2142875"/>
              <a:ext cx="5747700" cy="646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dk1"/>
                  </a:solidFill>
                  <a:latin typeface="Montserrat"/>
                  <a:ea typeface="Montserrat"/>
                  <a:cs typeface="Montserrat"/>
                  <a:sym typeface="Montserrat"/>
                </a:rPr>
                <a:t>random_state=0, criterion='gini', splitter='best', max_depth=None, min_samples_split=2, min_samples_leaf=1, min_weight_fraction_leaf=0.0, max_features=None, max_leaf_nodes=None, min_impurity_decrease=0.0, class_weight=None, ccp_alpha=0.0</a:t>
              </a:r>
              <a:endParaRPr sz="1000" b="0" i="0" u="none" strike="noStrike" cap="none">
                <a:solidFill>
                  <a:schemeClr val="dk1"/>
                </a:solidFill>
                <a:latin typeface="Montserrat"/>
                <a:ea typeface="Montserrat"/>
                <a:cs typeface="Montserrat"/>
                <a:sym typeface="Montserrat"/>
              </a:endParaRPr>
            </a:p>
          </p:txBody>
        </p:sp>
      </p:grpSp>
      <p:grpSp>
        <p:nvGrpSpPr>
          <p:cNvPr id="563" name="Google Shape;563;g251c746dc5d_4_303"/>
          <p:cNvGrpSpPr/>
          <p:nvPr/>
        </p:nvGrpSpPr>
        <p:grpSpPr>
          <a:xfrm>
            <a:off x="321875" y="3119763"/>
            <a:ext cx="8500250" cy="646500"/>
            <a:chOff x="279950" y="2142875"/>
            <a:chExt cx="8500250" cy="646500"/>
          </a:xfrm>
        </p:grpSpPr>
        <p:sp>
          <p:nvSpPr>
            <p:cNvPr id="564" name="Google Shape;564;g251c746dc5d_4_303"/>
            <p:cNvSpPr/>
            <p:nvPr/>
          </p:nvSpPr>
          <p:spPr>
            <a:xfrm>
              <a:off x="279950" y="2228700"/>
              <a:ext cx="2520000" cy="4680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5" name="Google Shape;565;g251c746dc5d_4_303"/>
            <p:cNvSpPr txBox="1"/>
            <p:nvPr/>
          </p:nvSpPr>
          <p:spPr>
            <a:xfrm>
              <a:off x="279950" y="2228700"/>
              <a:ext cx="2520000" cy="46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buClr>
                  <a:schemeClr val="dk1"/>
                </a:buClr>
                <a:buSzPts val="1100"/>
                <a:buFont typeface="Arial"/>
                <a:buNone/>
              </a:pPr>
              <a:r>
                <a:rPr lang="en-ID" sz="1400" b="1" i="0" u="none" strike="noStrike" cap="none" dirty="0">
                  <a:solidFill>
                    <a:schemeClr val="dk1"/>
                  </a:solidFill>
                  <a:latin typeface="Montserrat"/>
                  <a:ea typeface="Montserrat"/>
                  <a:cs typeface="Montserrat"/>
                  <a:sym typeface="Montserrat"/>
                </a:rPr>
                <a:t>Support Vector Machine</a:t>
              </a:r>
              <a:endParaRPr sz="1400" b="1" i="0" u="none" strike="noStrike" cap="none" dirty="0">
                <a:solidFill>
                  <a:schemeClr val="dk1"/>
                </a:solidFill>
                <a:latin typeface="Montserrat"/>
                <a:ea typeface="Montserrat"/>
                <a:cs typeface="Montserrat"/>
                <a:sym typeface="Montserrat"/>
              </a:endParaRPr>
            </a:p>
          </p:txBody>
        </p:sp>
        <p:sp>
          <p:nvSpPr>
            <p:cNvPr id="566" name="Google Shape;566;g251c746dc5d_4_303"/>
            <p:cNvSpPr txBox="1"/>
            <p:nvPr/>
          </p:nvSpPr>
          <p:spPr>
            <a:xfrm>
              <a:off x="3032500" y="2142875"/>
              <a:ext cx="5747700" cy="646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dk1"/>
                  </a:solidFill>
                  <a:latin typeface="Montserrat"/>
                  <a:ea typeface="Montserrat"/>
                  <a:cs typeface="Montserrat"/>
                  <a:sym typeface="Montserrat"/>
                </a:rPr>
                <a:t>random_state=0, C=1.0, kernel='rbf', degree=3, gamma='scale', coef0=0.0, shrinking=True, probability=False, tol=0.001, cache_size=200, class_weight=None, verbose=False, max_iter=-1, decision_function_shape='ovr', break_ties=False, random_state=None</a:t>
              </a:r>
              <a:endParaRPr sz="1000" b="0" i="0" u="none" strike="noStrike" cap="none">
                <a:solidFill>
                  <a:schemeClr val="dk1"/>
                </a:solidFill>
                <a:latin typeface="Montserrat"/>
                <a:ea typeface="Montserrat"/>
                <a:cs typeface="Montserrat"/>
                <a:sym typeface="Montserrat"/>
              </a:endParaRPr>
            </a:p>
          </p:txBody>
        </p:sp>
      </p:grpSp>
      <p:grpSp>
        <p:nvGrpSpPr>
          <p:cNvPr id="567" name="Google Shape;567;g251c746dc5d_4_303"/>
          <p:cNvGrpSpPr/>
          <p:nvPr/>
        </p:nvGrpSpPr>
        <p:grpSpPr>
          <a:xfrm>
            <a:off x="321875" y="3988750"/>
            <a:ext cx="8500250" cy="646500"/>
            <a:chOff x="279950" y="2142875"/>
            <a:chExt cx="8500250" cy="646500"/>
          </a:xfrm>
        </p:grpSpPr>
        <p:sp>
          <p:nvSpPr>
            <p:cNvPr id="568" name="Google Shape;568;g251c746dc5d_4_303"/>
            <p:cNvSpPr/>
            <p:nvPr/>
          </p:nvSpPr>
          <p:spPr>
            <a:xfrm>
              <a:off x="279950" y="2228700"/>
              <a:ext cx="2520000" cy="4680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9" name="Google Shape;569;g251c746dc5d_4_303"/>
            <p:cNvSpPr txBox="1"/>
            <p:nvPr/>
          </p:nvSpPr>
          <p:spPr>
            <a:xfrm>
              <a:off x="279950" y="2228700"/>
              <a:ext cx="2520000" cy="46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buClr>
                  <a:schemeClr val="dk1"/>
                </a:buClr>
                <a:buSzPts val="1100"/>
                <a:buFont typeface="Arial"/>
                <a:buNone/>
              </a:pPr>
              <a:r>
                <a:rPr lang="en-ID" sz="1400" b="1" i="0" u="none" strike="noStrike" cap="none" dirty="0">
                  <a:solidFill>
                    <a:schemeClr val="dk1"/>
                  </a:solidFill>
                  <a:latin typeface="Montserrat"/>
                  <a:ea typeface="Montserrat"/>
                  <a:cs typeface="Montserrat"/>
                  <a:sym typeface="Montserrat"/>
                </a:rPr>
                <a:t>Naive Bayes</a:t>
              </a:r>
              <a:endParaRPr sz="1400" b="1" i="0" u="none" strike="noStrike" cap="none" dirty="0">
                <a:solidFill>
                  <a:schemeClr val="dk1"/>
                </a:solidFill>
                <a:latin typeface="Montserrat"/>
                <a:ea typeface="Montserrat"/>
                <a:cs typeface="Montserrat"/>
                <a:sym typeface="Montserrat"/>
              </a:endParaRPr>
            </a:p>
          </p:txBody>
        </p:sp>
        <p:sp>
          <p:nvSpPr>
            <p:cNvPr id="570" name="Google Shape;570;g251c746dc5d_4_303"/>
            <p:cNvSpPr txBox="1"/>
            <p:nvPr/>
          </p:nvSpPr>
          <p:spPr>
            <a:xfrm>
              <a:off x="3032500" y="2142875"/>
              <a:ext cx="5747700" cy="646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en-ID" sz="1000" b="0" i="0" u="none" strike="noStrike" cap="none">
                  <a:solidFill>
                    <a:schemeClr val="dk1"/>
                  </a:solidFill>
                  <a:latin typeface="Montserrat"/>
                  <a:ea typeface="Montserrat"/>
                  <a:cs typeface="Montserrat"/>
                  <a:sym typeface="Montserrat"/>
                </a:rPr>
                <a:t>random_state=0, C=1.0, kernel='rbf', degree=3, gamma='scale', coef0=0.0, shrinking=True, probability=False, tol=0.001, cache_size=200, class_weight=None, verbose=False, max_iter=-1, decision_function_shape='ovr', break_ties=False, random_state=None</a:t>
              </a:r>
              <a:endParaRPr sz="1000" b="0" i="0" u="none" strike="noStrike" cap="none">
                <a:solidFill>
                  <a:schemeClr val="dk1"/>
                </a:solidFill>
                <a:latin typeface="Montserrat"/>
                <a:ea typeface="Montserrat"/>
                <a:cs typeface="Montserrat"/>
                <a:sym typeface="Montserrat"/>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g251c746dc5d_4_435"/>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6" name="Google Shape;576;g251c746dc5d_4_435"/>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7" name="Google Shape;577;g251c746dc5d_4_435"/>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8" name="Google Shape;578;g251c746dc5d_4_435"/>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9" name="Google Shape;579;g251c746dc5d_4_435"/>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0" name="Google Shape;580;g251c746dc5d_4_435"/>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1" name="Google Shape;581;g251c746dc5d_4_435"/>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2" name="Google Shape;582;g251c746dc5d_4_435"/>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i="1">
                <a:latin typeface="Montserrat"/>
                <a:ea typeface="Montserrat"/>
                <a:cs typeface="Montserrat"/>
                <a:sym typeface="Montserrat"/>
              </a:rPr>
              <a:t>Predictive Modeling</a:t>
            </a:r>
            <a:endParaRPr sz="2500" b="1" i="1">
              <a:latin typeface="Montserrat"/>
              <a:ea typeface="Montserrat"/>
              <a:cs typeface="Montserrat"/>
              <a:sym typeface="Montserrat"/>
            </a:endParaRPr>
          </a:p>
        </p:txBody>
      </p:sp>
      <p:pic>
        <p:nvPicPr>
          <p:cNvPr id="583" name="Google Shape;583;g251c746dc5d_4_435"/>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584" name="Google Shape;584;g251c746dc5d_4_435"/>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585" name="Google Shape;585;g251c746dc5d_4_435"/>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pic>
        <p:nvPicPr>
          <p:cNvPr id="586" name="Google Shape;586;g251c746dc5d_4_435"/>
          <p:cNvPicPr preferRelativeResize="0"/>
          <p:nvPr/>
        </p:nvPicPr>
        <p:blipFill rotWithShape="1">
          <a:blip r:embed="rId4">
            <a:alphaModFix/>
          </a:blip>
          <a:srcRect l="18428" t="10726" r="461" b="11085"/>
          <a:stretch/>
        </p:blipFill>
        <p:spPr>
          <a:xfrm>
            <a:off x="1123950" y="1022525"/>
            <a:ext cx="6896102" cy="359999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g251c746dc5d_4_477"/>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2" name="Google Shape;592;g251c746dc5d_4_477"/>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3" name="Google Shape;593;g251c746dc5d_4_477"/>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4" name="Google Shape;594;g251c746dc5d_4_477"/>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5" name="Google Shape;595;g251c746dc5d_4_477"/>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6" name="Google Shape;596;g251c746dc5d_4_477"/>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7" name="Google Shape;597;g251c746dc5d_4_477"/>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8" name="Google Shape;598;g251c746dc5d_4_477"/>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i="1">
                <a:latin typeface="Montserrat"/>
                <a:ea typeface="Montserrat"/>
                <a:cs typeface="Montserrat"/>
                <a:sym typeface="Montserrat"/>
              </a:rPr>
              <a:t>Predictive Modeling</a:t>
            </a:r>
            <a:endParaRPr sz="2500" b="1" i="1">
              <a:latin typeface="Montserrat"/>
              <a:ea typeface="Montserrat"/>
              <a:cs typeface="Montserrat"/>
              <a:sym typeface="Montserrat"/>
            </a:endParaRPr>
          </a:p>
        </p:txBody>
      </p:sp>
      <p:pic>
        <p:nvPicPr>
          <p:cNvPr id="599" name="Google Shape;599;g251c746dc5d_4_477"/>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600" name="Google Shape;600;g251c746dc5d_4_477"/>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601" name="Google Shape;601;g251c746dc5d_4_477"/>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pic>
        <p:nvPicPr>
          <p:cNvPr id="602" name="Google Shape;602;g251c746dc5d_4_477"/>
          <p:cNvPicPr preferRelativeResize="0"/>
          <p:nvPr/>
        </p:nvPicPr>
        <p:blipFill rotWithShape="1">
          <a:blip r:embed="rId4">
            <a:alphaModFix/>
          </a:blip>
          <a:srcRect l="18373" t="34359" r="46041" b="15398"/>
          <a:stretch/>
        </p:blipFill>
        <p:spPr>
          <a:xfrm>
            <a:off x="2232000" y="1063875"/>
            <a:ext cx="4680000" cy="36036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g251c746dc5d_4_352"/>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8" name="Google Shape;608;g251c746dc5d_4_352"/>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9" name="Google Shape;609;g251c746dc5d_4_352"/>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0" name="Google Shape;610;g251c746dc5d_4_352"/>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1" name="Google Shape;611;g251c746dc5d_4_352"/>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2" name="Google Shape;612;g251c746dc5d_4_352"/>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3" name="Google Shape;613;g251c746dc5d_4_352"/>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4" name="Google Shape;614;g251c746dc5d_4_352"/>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i="1">
                <a:latin typeface="Montserrat"/>
                <a:ea typeface="Montserrat"/>
                <a:cs typeface="Montserrat"/>
                <a:sym typeface="Montserrat"/>
              </a:rPr>
              <a:t>Model Evaluating</a:t>
            </a:r>
            <a:endParaRPr sz="2500" b="1" i="1">
              <a:latin typeface="Montserrat"/>
              <a:ea typeface="Montserrat"/>
              <a:cs typeface="Montserrat"/>
              <a:sym typeface="Montserrat"/>
            </a:endParaRPr>
          </a:p>
        </p:txBody>
      </p:sp>
      <p:pic>
        <p:nvPicPr>
          <p:cNvPr id="615" name="Google Shape;615;g251c746dc5d_4_352"/>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616" name="Google Shape;616;g251c746dc5d_4_352"/>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617" name="Google Shape;617;g251c746dc5d_4_352"/>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graphicFrame>
        <p:nvGraphicFramePr>
          <p:cNvPr id="618" name="Google Shape;618;g251c746dc5d_4_352"/>
          <p:cNvGraphicFramePr/>
          <p:nvPr/>
        </p:nvGraphicFramePr>
        <p:xfrm>
          <a:off x="952475" y="1517550"/>
          <a:ext cx="7239050" cy="2665638"/>
        </p:xfrm>
        <a:graphic>
          <a:graphicData uri="http://schemas.openxmlformats.org/drawingml/2006/table">
            <a:tbl>
              <a:tblPr>
                <a:noFill/>
                <a:tableStyleId>{396BE375-2B70-4911-ADB5-E926467B6E86}</a:tableStyleId>
              </a:tblPr>
              <a:tblGrid>
                <a:gridCol w="1034150">
                  <a:extLst>
                    <a:ext uri="{9D8B030D-6E8A-4147-A177-3AD203B41FA5}">
                      <a16:colId xmlns:a16="http://schemas.microsoft.com/office/drawing/2014/main" val="20000"/>
                    </a:ext>
                  </a:extLst>
                </a:gridCol>
                <a:gridCol w="1034150">
                  <a:extLst>
                    <a:ext uri="{9D8B030D-6E8A-4147-A177-3AD203B41FA5}">
                      <a16:colId xmlns:a16="http://schemas.microsoft.com/office/drawing/2014/main" val="20001"/>
                    </a:ext>
                  </a:extLst>
                </a:gridCol>
                <a:gridCol w="1034150">
                  <a:extLst>
                    <a:ext uri="{9D8B030D-6E8A-4147-A177-3AD203B41FA5}">
                      <a16:colId xmlns:a16="http://schemas.microsoft.com/office/drawing/2014/main" val="20002"/>
                    </a:ext>
                  </a:extLst>
                </a:gridCol>
                <a:gridCol w="1034150">
                  <a:extLst>
                    <a:ext uri="{9D8B030D-6E8A-4147-A177-3AD203B41FA5}">
                      <a16:colId xmlns:a16="http://schemas.microsoft.com/office/drawing/2014/main" val="20003"/>
                    </a:ext>
                  </a:extLst>
                </a:gridCol>
                <a:gridCol w="1034150">
                  <a:extLst>
                    <a:ext uri="{9D8B030D-6E8A-4147-A177-3AD203B41FA5}">
                      <a16:colId xmlns:a16="http://schemas.microsoft.com/office/drawing/2014/main" val="20004"/>
                    </a:ext>
                  </a:extLst>
                </a:gridCol>
                <a:gridCol w="1034150">
                  <a:extLst>
                    <a:ext uri="{9D8B030D-6E8A-4147-A177-3AD203B41FA5}">
                      <a16:colId xmlns:a16="http://schemas.microsoft.com/office/drawing/2014/main" val="20005"/>
                    </a:ext>
                  </a:extLst>
                </a:gridCol>
                <a:gridCol w="1034150">
                  <a:extLst>
                    <a:ext uri="{9D8B030D-6E8A-4147-A177-3AD203B41FA5}">
                      <a16:colId xmlns:a16="http://schemas.microsoft.com/office/drawing/2014/main" val="20006"/>
                    </a:ext>
                  </a:extLst>
                </a:gridCol>
              </a:tblGrid>
              <a:tr h="381000">
                <a:tc rowSpan="3">
                  <a:txBody>
                    <a:bodyPr/>
                    <a:lstStyle/>
                    <a:p>
                      <a:pPr marL="0" marR="0" lvl="0" indent="0" algn="ctr" rtl="0">
                        <a:lnSpc>
                          <a:spcPct val="100000"/>
                        </a:lnSpc>
                        <a:spcBef>
                          <a:spcPts val="0"/>
                        </a:spcBef>
                        <a:spcAft>
                          <a:spcPts val="0"/>
                        </a:spcAft>
                        <a:buClr>
                          <a:srgbClr val="000000"/>
                        </a:buClr>
                        <a:buSzPts val="1300"/>
                        <a:buFont typeface="Arial"/>
                        <a:buNone/>
                      </a:pPr>
                      <a:r>
                        <a:rPr lang="en-ID" sz="1300" b="1" i="1" u="none" strike="noStrike" cap="none">
                          <a:latin typeface="Montserrat"/>
                          <a:ea typeface="Montserrat"/>
                          <a:cs typeface="Montserrat"/>
                          <a:sym typeface="Montserrat"/>
                        </a:rPr>
                        <a:t>Data Split</a:t>
                      </a:r>
                      <a:endParaRPr sz="1300" b="1" i="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gridSpan="6">
                  <a:txBody>
                    <a:bodyPr/>
                    <a:lstStyle/>
                    <a:p>
                      <a:pPr marL="0" marR="0" lvl="0" indent="0" algn="ctr" rtl="0">
                        <a:lnSpc>
                          <a:spcPct val="100000"/>
                        </a:lnSpc>
                        <a:spcBef>
                          <a:spcPts val="0"/>
                        </a:spcBef>
                        <a:spcAft>
                          <a:spcPts val="0"/>
                        </a:spcAft>
                        <a:buClr>
                          <a:srgbClr val="000000"/>
                        </a:buClr>
                        <a:buSzPts val="1300"/>
                        <a:buFont typeface="Arial"/>
                        <a:buNone/>
                      </a:pPr>
                      <a:r>
                        <a:rPr lang="en-ID" sz="1300" b="1" u="none" strike="noStrike" cap="none">
                          <a:latin typeface="Montserrat"/>
                          <a:ea typeface="Montserrat"/>
                          <a:cs typeface="Montserrat"/>
                          <a:sym typeface="Montserrat"/>
                        </a:rPr>
                        <a:t>Model</a:t>
                      </a:r>
                      <a:endParaRPr sz="1300" b="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v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1300"/>
                        <a:buFont typeface="Arial"/>
                        <a:buNone/>
                      </a:pPr>
                      <a:r>
                        <a:rPr lang="en-ID" sz="1300" b="1" u="none" strike="noStrike" cap="none">
                          <a:latin typeface="Montserrat"/>
                          <a:ea typeface="Montserrat"/>
                          <a:cs typeface="Montserrat"/>
                          <a:sym typeface="Montserrat"/>
                        </a:rPr>
                        <a:t>Decision Tree</a:t>
                      </a:r>
                      <a:endParaRPr sz="1300" b="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1300"/>
                        <a:buFont typeface="Arial"/>
                        <a:buNone/>
                      </a:pPr>
                      <a:r>
                        <a:rPr lang="en-ID" sz="1300" b="1" u="none" strike="noStrike" cap="none">
                          <a:latin typeface="Montserrat"/>
                          <a:ea typeface="Montserrat"/>
                          <a:cs typeface="Montserrat"/>
                          <a:sym typeface="Montserrat"/>
                        </a:rPr>
                        <a:t>SVM</a:t>
                      </a:r>
                      <a:endParaRPr sz="1300" b="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1300"/>
                        <a:buFont typeface="Arial"/>
                        <a:buNone/>
                      </a:pPr>
                      <a:r>
                        <a:rPr lang="en-ID" sz="1300" b="1" u="none" strike="noStrike" cap="none">
                          <a:latin typeface="Montserrat"/>
                          <a:ea typeface="Montserrat"/>
                          <a:cs typeface="Montserrat"/>
                          <a:sym typeface="Montserrat"/>
                        </a:rPr>
                        <a:t>Naive Bayes</a:t>
                      </a:r>
                      <a:endParaRPr sz="1300" b="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38100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300"/>
                        <a:buFont typeface="Arial"/>
                        <a:buNone/>
                      </a:pPr>
                      <a:r>
                        <a:rPr lang="en-ID" sz="1300" b="1" i="1" u="none" strike="noStrike" cap="none">
                          <a:latin typeface="Montserrat"/>
                          <a:ea typeface="Montserrat"/>
                          <a:cs typeface="Montserrat"/>
                          <a:sym typeface="Montserrat"/>
                        </a:rPr>
                        <a:t>Accuracy</a:t>
                      </a:r>
                      <a:endParaRPr sz="1300" b="1" i="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ID" sz="1300" b="1" i="1" u="none" strike="noStrike" cap="none">
                          <a:latin typeface="Montserrat"/>
                          <a:ea typeface="Montserrat"/>
                          <a:cs typeface="Montserrat"/>
                          <a:sym typeface="Montserrat"/>
                        </a:rPr>
                        <a:t>Training Time</a:t>
                      </a:r>
                      <a:r>
                        <a:rPr lang="en-ID" sz="1300" b="1" u="none" strike="noStrike" cap="none">
                          <a:latin typeface="Montserrat"/>
                          <a:ea typeface="Montserrat"/>
                          <a:cs typeface="Montserrat"/>
                          <a:sym typeface="Montserrat"/>
                        </a:rPr>
                        <a:t> (</a:t>
                      </a:r>
                      <a:r>
                        <a:rPr lang="en-ID" sz="1300" b="1" i="1" u="none" strike="noStrike" cap="none">
                          <a:latin typeface="Montserrat"/>
                          <a:ea typeface="Montserrat"/>
                          <a:cs typeface="Montserrat"/>
                          <a:sym typeface="Montserrat"/>
                        </a:rPr>
                        <a:t>s</a:t>
                      </a:r>
                      <a:r>
                        <a:rPr lang="en-ID" sz="1300" b="1" u="none" strike="noStrike" cap="none">
                          <a:latin typeface="Montserrat"/>
                          <a:ea typeface="Montserrat"/>
                          <a:cs typeface="Montserrat"/>
                          <a:sym typeface="Montserrat"/>
                        </a:rPr>
                        <a:t>)</a:t>
                      </a:r>
                      <a:endParaRPr sz="1300" b="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ID" sz="1300" b="1" i="1" u="none" strike="noStrike" cap="none">
                          <a:latin typeface="Montserrat"/>
                          <a:ea typeface="Montserrat"/>
                          <a:cs typeface="Montserrat"/>
                          <a:sym typeface="Montserrat"/>
                        </a:rPr>
                        <a:t>Accuracy</a:t>
                      </a:r>
                      <a:endParaRPr sz="1300" b="1" i="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ID" sz="1300" b="1" i="1" u="none" strike="noStrike" cap="none">
                          <a:solidFill>
                            <a:schemeClr val="dk1"/>
                          </a:solidFill>
                          <a:latin typeface="Montserrat"/>
                          <a:ea typeface="Montserrat"/>
                          <a:cs typeface="Montserrat"/>
                          <a:sym typeface="Montserrat"/>
                        </a:rPr>
                        <a:t>Training Time</a:t>
                      </a:r>
                      <a:r>
                        <a:rPr lang="en-ID" sz="1300" b="1" u="none" strike="noStrike" cap="none">
                          <a:solidFill>
                            <a:schemeClr val="dk1"/>
                          </a:solidFill>
                          <a:latin typeface="Montserrat"/>
                          <a:ea typeface="Montserrat"/>
                          <a:cs typeface="Montserrat"/>
                          <a:sym typeface="Montserrat"/>
                        </a:rPr>
                        <a:t> (</a:t>
                      </a:r>
                      <a:r>
                        <a:rPr lang="en-ID" sz="1300" b="1" i="1" u="none" strike="noStrike" cap="none">
                          <a:solidFill>
                            <a:schemeClr val="dk1"/>
                          </a:solidFill>
                          <a:latin typeface="Montserrat"/>
                          <a:ea typeface="Montserrat"/>
                          <a:cs typeface="Montserrat"/>
                          <a:sym typeface="Montserrat"/>
                        </a:rPr>
                        <a:t>s</a:t>
                      </a:r>
                      <a:r>
                        <a:rPr lang="en-ID" sz="1300" b="1" u="none" strike="noStrike" cap="none">
                          <a:solidFill>
                            <a:schemeClr val="dk1"/>
                          </a:solidFill>
                          <a:latin typeface="Montserrat"/>
                          <a:ea typeface="Montserrat"/>
                          <a:cs typeface="Montserrat"/>
                          <a:sym typeface="Montserrat"/>
                        </a:rPr>
                        <a:t>)</a:t>
                      </a:r>
                      <a:endParaRPr sz="1300" b="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ID" sz="1300" b="1" i="1" u="none" strike="noStrike" cap="none">
                          <a:latin typeface="Montserrat"/>
                          <a:ea typeface="Montserrat"/>
                          <a:cs typeface="Montserrat"/>
                          <a:sym typeface="Montserrat"/>
                        </a:rPr>
                        <a:t>Accuracy</a:t>
                      </a:r>
                      <a:endParaRPr sz="1300" b="1" i="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ID" sz="1300" b="1" i="1" u="none" strike="noStrike" cap="none">
                          <a:solidFill>
                            <a:schemeClr val="dk1"/>
                          </a:solidFill>
                          <a:latin typeface="Montserrat"/>
                          <a:ea typeface="Montserrat"/>
                          <a:cs typeface="Montserrat"/>
                          <a:sym typeface="Montserrat"/>
                        </a:rPr>
                        <a:t>Training Time</a:t>
                      </a:r>
                      <a:r>
                        <a:rPr lang="en-ID" sz="1300" b="1" u="none" strike="noStrike" cap="none">
                          <a:solidFill>
                            <a:schemeClr val="dk1"/>
                          </a:solidFill>
                          <a:latin typeface="Montserrat"/>
                          <a:ea typeface="Montserrat"/>
                          <a:cs typeface="Montserrat"/>
                          <a:sym typeface="Montserrat"/>
                        </a:rPr>
                        <a:t> (</a:t>
                      </a:r>
                      <a:r>
                        <a:rPr lang="en-ID" sz="1300" b="1" i="1" u="none" strike="noStrike" cap="none">
                          <a:solidFill>
                            <a:schemeClr val="dk1"/>
                          </a:solidFill>
                          <a:latin typeface="Montserrat"/>
                          <a:ea typeface="Montserrat"/>
                          <a:cs typeface="Montserrat"/>
                          <a:sym typeface="Montserrat"/>
                        </a:rPr>
                        <a:t>s</a:t>
                      </a:r>
                      <a:r>
                        <a:rPr lang="en-ID" sz="1300" b="1" u="none" strike="noStrike" cap="none">
                          <a:solidFill>
                            <a:schemeClr val="dk1"/>
                          </a:solidFill>
                          <a:latin typeface="Montserrat"/>
                          <a:ea typeface="Montserrat"/>
                          <a:cs typeface="Montserrat"/>
                          <a:sym typeface="Montserrat"/>
                        </a:rPr>
                        <a:t>)</a:t>
                      </a:r>
                      <a:endParaRPr sz="1300" b="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300"/>
                        <a:buFont typeface="Arial"/>
                        <a:buNone/>
                      </a:pPr>
                      <a:r>
                        <a:rPr lang="en-ID" sz="1300" b="1" u="none" strike="noStrike" cap="none">
                          <a:latin typeface="Montserrat"/>
                          <a:ea typeface="Montserrat"/>
                          <a:cs typeface="Montserrat"/>
                          <a:sym typeface="Montserrat"/>
                        </a:rPr>
                        <a:t>90:10</a:t>
                      </a:r>
                      <a:endParaRPr sz="1300" b="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300"/>
                        <a:buFont typeface="Arial"/>
                        <a:buNone/>
                      </a:pPr>
                      <a:r>
                        <a:rPr lang="en-ID" sz="1300" u="none" strike="noStrike" cap="none">
                          <a:latin typeface="Montserrat"/>
                          <a:ea typeface="Montserrat"/>
                          <a:cs typeface="Montserrat"/>
                          <a:sym typeface="Montserrat"/>
                        </a:rPr>
                        <a:t>77.9%</a:t>
                      </a:r>
                      <a:endParaRPr sz="13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300"/>
                        <a:buFont typeface="Arial"/>
                        <a:buNone/>
                      </a:pPr>
                      <a:r>
                        <a:rPr lang="en-ID" sz="1300" u="none" strike="noStrike" cap="none">
                          <a:latin typeface="Montserrat"/>
                          <a:ea typeface="Montserrat"/>
                          <a:cs typeface="Montserrat"/>
                          <a:sym typeface="Montserrat"/>
                        </a:rPr>
                        <a:t>10.9</a:t>
                      </a:r>
                      <a:endParaRPr sz="13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300"/>
                        <a:buFont typeface="Arial"/>
                        <a:buNone/>
                      </a:pPr>
                      <a:r>
                        <a:rPr lang="en-ID" sz="1300" u="none" strike="noStrike" cap="none">
                          <a:latin typeface="Montserrat"/>
                          <a:ea typeface="Montserrat"/>
                          <a:cs typeface="Montserrat"/>
                          <a:sym typeface="Montserrat"/>
                        </a:rPr>
                        <a:t>86.0%</a:t>
                      </a:r>
                      <a:endParaRPr sz="13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300"/>
                        <a:buFont typeface="Arial"/>
                        <a:buNone/>
                      </a:pPr>
                      <a:r>
                        <a:rPr lang="en-ID" sz="1300" u="none" strike="noStrike" cap="none">
                          <a:latin typeface="Montserrat"/>
                          <a:ea typeface="Montserrat"/>
                          <a:cs typeface="Montserrat"/>
                          <a:sym typeface="Montserrat"/>
                        </a:rPr>
                        <a:t>161.5</a:t>
                      </a:r>
                      <a:endParaRPr sz="13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300"/>
                        <a:buFont typeface="Arial"/>
                        <a:buNone/>
                      </a:pPr>
                      <a:r>
                        <a:rPr lang="en-ID" sz="1300" u="none" strike="noStrike" cap="none">
                          <a:latin typeface="Montserrat"/>
                          <a:ea typeface="Montserrat"/>
                          <a:cs typeface="Montserrat"/>
                          <a:sym typeface="Montserrat"/>
                        </a:rPr>
                        <a:t>73.7%</a:t>
                      </a:r>
                      <a:endParaRPr sz="13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300"/>
                        <a:buFont typeface="Arial"/>
                        <a:buNone/>
                      </a:pPr>
                      <a:r>
                        <a:rPr lang="en-ID" sz="1300" u="none" strike="noStrike" cap="none">
                          <a:latin typeface="Montserrat"/>
                          <a:ea typeface="Montserrat"/>
                          <a:cs typeface="Montserrat"/>
                          <a:sym typeface="Montserrat"/>
                        </a:rPr>
                        <a:t>0.9</a:t>
                      </a:r>
                      <a:endParaRPr sz="13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300"/>
                        <a:buFont typeface="Arial"/>
                        <a:buNone/>
                      </a:pPr>
                      <a:r>
                        <a:rPr lang="en-ID" sz="1300" b="1" u="none" strike="noStrike" cap="none">
                          <a:latin typeface="Montserrat"/>
                          <a:ea typeface="Montserrat"/>
                          <a:cs typeface="Montserrat"/>
                          <a:sym typeface="Montserrat"/>
                        </a:rPr>
                        <a:t>80:20</a:t>
                      </a:r>
                      <a:endParaRPr sz="1300" b="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300"/>
                        <a:buFont typeface="Arial"/>
                        <a:buNone/>
                      </a:pPr>
                      <a:r>
                        <a:rPr lang="en-ID" sz="1300" u="none" strike="noStrike" cap="none">
                          <a:latin typeface="Montserrat"/>
                          <a:ea typeface="Montserrat"/>
                          <a:cs typeface="Montserrat"/>
                          <a:sym typeface="Montserrat"/>
                        </a:rPr>
                        <a:t>73.9%</a:t>
                      </a:r>
                      <a:endParaRPr sz="13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300"/>
                        <a:buFont typeface="Arial"/>
                        <a:buNone/>
                      </a:pPr>
                      <a:r>
                        <a:rPr lang="en-ID" sz="1300" u="none" strike="noStrike" cap="none">
                          <a:latin typeface="Montserrat"/>
                          <a:ea typeface="Montserrat"/>
                          <a:cs typeface="Montserrat"/>
                          <a:sym typeface="Montserrat"/>
                        </a:rPr>
                        <a:t>8.0</a:t>
                      </a:r>
                      <a:endParaRPr sz="13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300"/>
                        <a:buFont typeface="Arial"/>
                        <a:buNone/>
                      </a:pPr>
                      <a:r>
                        <a:rPr lang="en-ID" sz="1300" u="none" strike="noStrike" cap="none">
                          <a:latin typeface="Montserrat"/>
                          <a:ea typeface="Montserrat"/>
                          <a:cs typeface="Montserrat"/>
                          <a:sym typeface="Montserrat"/>
                        </a:rPr>
                        <a:t>84.4%</a:t>
                      </a:r>
                      <a:endParaRPr sz="13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300"/>
                        <a:buFont typeface="Arial"/>
                        <a:buNone/>
                      </a:pPr>
                      <a:r>
                        <a:rPr lang="en-ID" sz="1300" u="none" strike="noStrike" cap="none">
                          <a:latin typeface="Montserrat"/>
                          <a:ea typeface="Montserrat"/>
                          <a:cs typeface="Montserrat"/>
                          <a:sym typeface="Montserrat"/>
                        </a:rPr>
                        <a:t>127.8</a:t>
                      </a:r>
                      <a:endParaRPr sz="13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300"/>
                        <a:buFont typeface="Arial"/>
                        <a:buNone/>
                      </a:pPr>
                      <a:r>
                        <a:rPr lang="en-ID" sz="1300" u="none" strike="noStrike" cap="none">
                          <a:latin typeface="Montserrat"/>
                          <a:ea typeface="Montserrat"/>
                          <a:cs typeface="Montserrat"/>
                          <a:sym typeface="Montserrat"/>
                        </a:rPr>
                        <a:t>73.6%</a:t>
                      </a:r>
                      <a:endParaRPr sz="13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300"/>
                        <a:buFont typeface="Arial"/>
                        <a:buNone/>
                      </a:pPr>
                      <a:r>
                        <a:rPr lang="en-ID" sz="1300" u="none" strike="noStrike" cap="none">
                          <a:latin typeface="Montserrat"/>
                          <a:ea typeface="Montserrat"/>
                          <a:cs typeface="Montserrat"/>
                          <a:sym typeface="Montserrat"/>
                        </a:rPr>
                        <a:t>0.8</a:t>
                      </a:r>
                      <a:endParaRPr sz="13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300"/>
                        <a:buFont typeface="Arial"/>
                        <a:buNone/>
                      </a:pPr>
                      <a:r>
                        <a:rPr lang="en-ID" sz="1300" b="1" u="none" strike="noStrike" cap="none">
                          <a:latin typeface="Montserrat"/>
                          <a:ea typeface="Montserrat"/>
                          <a:cs typeface="Montserrat"/>
                          <a:sym typeface="Montserrat"/>
                        </a:rPr>
                        <a:t>70:30</a:t>
                      </a:r>
                      <a:endParaRPr sz="1300" b="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300"/>
                        <a:buFont typeface="Arial"/>
                        <a:buNone/>
                      </a:pPr>
                      <a:r>
                        <a:rPr lang="en-ID" sz="1300" u="none" strike="noStrike" cap="none">
                          <a:latin typeface="Montserrat"/>
                          <a:ea typeface="Montserrat"/>
                          <a:cs typeface="Montserrat"/>
                          <a:sym typeface="Montserrat"/>
                        </a:rPr>
                        <a:t>74.4%</a:t>
                      </a:r>
                      <a:endParaRPr sz="13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300"/>
                        <a:buFont typeface="Arial"/>
                        <a:buNone/>
                      </a:pPr>
                      <a:r>
                        <a:rPr lang="en-ID" sz="1300" u="none" strike="noStrike" cap="none">
                          <a:latin typeface="Montserrat"/>
                          <a:ea typeface="Montserrat"/>
                          <a:cs typeface="Montserrat"/>
                          <a:sym typeface="Montserrat"/>
                        </a:rPr>
                        <a:t>7.0</a:t>
                      </a:r>
                      <a:endParaRPr sz="13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300"/>
                        <a:buFont typeface="Arial"/>
                        <a:buNone/>
                      </a:pPr>
                      <a:r>
                        <a:rPr lang="en-ID" sz="1300" u="none" strike="noStrike" cap="none">
                          <a:latin typeface="Montserrat"/>
                          <a:ea typeface="Montserrat"/>
                          <a:cs typeface="Montserrat"/>
                          <a:sym typeface="Montserrat"/>
                        </a:rPr>
                        <a:t>84.3%</a:t>
                      </a:r>
                      <a:endParaRPr sz="13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300"/>
                        <a:buFont typeface="Arial"/>
                        <a:buNone/>
                      </a:pPr>
                      <a:r>
                        <a:rPr lang="en-ID" sz="1300" u="none" strike="noStrike" cap="none">
                          <a:latin typeface="Montserrat"/>
                          <a:ea typeface="Montserrat"/>
                          <a:cs typeface="Montserrat"/>
                          <a:sym typeface="Montserrat"/>
                        </a:rPr>
                        <a:t>99.3</a:t>
                      </a:r>
                      <a:endParaRPr sz="13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300"/>
                        <a:buFont typeface="Arial"/>
                        <a:buNone/>
                      </a:pPr>
                      <a:r>
                        <a:rPr lang="en-ID" sz="1300" u="none" strike="noStrike" cap="none">
                          <a:latin typeface="Montserrat"/>
                          <a:ea typeface="Montserrat"/>
                          <a:cs typeface="Montserrat"/>
                          <a:sym typeface="Montserrat"/>
                        </a:rPr>
                        <a:t>74.2%</a:t>
                      </a:r>
                      <a:endParaRPr sz="13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300"/>
                        <a:buFont typeface="Arial"/>
                        <a:buNone/>
                      </a:pPr>
                      <a:r>
                        <a:rPr lang="en-ID" sz="1300" u="none" strike="noStrike" cap="none">
                          <a:latin typeface="Montserrat"/>
                          <a:ea typeface="Montserrat"/>
                          <a:cs typeface="Montserrat"/>
                          <a:sym typeface="Montserrat"/>
                        </a:rPr>
                        <a:t>0.7</a:t>
                      </a:r>
                      <a:endParaRPr sz="13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251c746dc5d_4_493"/>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4" name="Google Shape;624;g251c746dc5d_4_493"/>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5" name="Google Shape;625;g251c746dc5d_4_493"/>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6" name="Google Shape;626;g251c746dc5d_4_493"/>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7" name="Google Shape;627;g251c746dc5d_4_493"/>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8" name="Google Shape;628;g251c746dc5d_4_493"/>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9" name="Google Shape;629;g251c746dc5d_4_493"/>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30" name="Google Shape;630;g251c746dc5d_4_493"/>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a:latin typeface="Montserrat"/>
                <a:ea typeface="Montserrat"/>
                <a:cs typeface="Montserrat"/>
                <a:sym typeface="Montserrat"/>
              </a:rPr>
              <a:t>SVM Kernel Tuning</a:t>
            </a:r>
            <a:endParaRPr sz="2500" b="1">
              <a:latin typeface="Montserrat"/>
              <a:ea typeface="Montserrat"/>
              <a:cs typeface="Montserrat"/>
              <a:sym typeface="Montserrat"/>
            </a:endParaRPr>
          </a:p>
        </p:txBody>
      </p:sp>
      <p:pic>
        <p:nvPicPr>
          <p:cNvPr id="631" name="Google Shape;631;g251c746dc5d_4_493"/>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632" name="Google Shape;632;g251c746dc5d_4_493"/>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633" name="Google Shape;633;g251c746dc5d_4_493"/>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grpSp>
        <p:nvGrpSpPr>
          <p:cNvPr id="634" name="Google Shape;634;g251c746dc5d_4_493"/>
          <p:cNvGrpSpPr/>
          <p:nvPr/>
        </p:nvGrpSpPr>
        <p:grpSpPr>
          <a:xfrm>
            <a:off x="321875" y="2209475"/>
            <a:ext cx="8500250" cy="623400"/>
            <a:chOff x="279950" y="2142875"/>
            <a:chExt cx="8500250" cy="623400"/>
          </a:xfrm>
        </p:grpSpPr>
        <p:sp>
          <p:nvSpPr>
            <p:cNvPr id="635" name="Google Shape;635;g251c746dc5d_4_493"/>
            <p:cNvSpPr/>
            <p:nvPr/>
          </p:nvSpPr>
          <p:spPr>
            <a:xfrm>
              <a:off x="279950" y="2228700"/>
              <a:ext cx="2520000" cy="4680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36" name="Google Shape;636;g251c746dc5d_4_493"/>
            <p:cNvSpPr txBox="1"/>
            <p:nvPr/>
          </p:nvSpPr>
          <p:spPr>
            <a:xfrm>
              <a:off x="279950" y="2228700"/>
              <a:ext cx="2520000" cy="46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buClr>
                  <a:schemeClr val="dk1"/>
                </a:buClr>
                <a:buSzPts val="1100"/>
                <a:buFont typeface="Arial"/>
                <a:buNone/>
              </a:pPr>
              <a:r>
                <a:rPr lang="en-ID" sz="1400" b="1" i="0" u="none" strike="noStrike" cap="none" dirty="0">
                  <a:solidFill>
                    <a:schemeClr val="dk1"/>
                  </a:solidFill>
                  <a:latin typeface="Montserrat"/>
                  <a:ea typeface="Montserrat"/>
                  <a:cs typeface="Montserrat"/>
                  <a:sym typeface="Montserrat"/>
                </a:rPr>
                <a:t>Linear</a:t>
              </a:r>
              <a:endParaRPr sz="1400" b="1" i="0" u="none" strike="noStrike" cap="none" dirty="0">
                <a:solidFill>
                  <a:schemeClr val="dk1"/>
                </a:solidFill>
                <a:latin typeface="Montserrat"/>
                <a:ea typeface="Montserrat"/>
                <a:cs typeface="Montserrat"/>
                <a:sym typeface="Montserrat"/>
              </a:endParaRPr>
            </a:p>
          </p:txBody>
        </p:sp>
        <p:sp>
          <p:nvSpPr>
            <p:cNvPr id="637" name="Google Shape;637;g251c746dc5d_4_493"/>
            <p:cNvSpPr txBox="1"/>
            <p:nvPr/>
          </p:nvSpPr>
          <p:spPr>
            <a:xfrm>
              <a:off x="3032500" y="2142875"/>
              <a:ext cx="5747700" cy="623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950"/>
                <a:buFont typeface="Arial"/>
                <a:buNone/>
              </a:pPr>
              <a:r>
                <a:rPr lang="en-ID" sz="950" b="0" i="0" u="none" strike="noStrike" cap="none">
                  <a:solidFill>
                    <a:schemeClr val="dk1"/>
                  </a:solidFill>
                  <a:latin typeface="Montserrat"/>
                  <a:ea typeface="Montserrat"/>
                  <a:cs typeface="Montserrat"/>
                  <a:sym typeface="Montserrat"/>
                </a:rPr>
                <a:t>random_state=0, C=1.0, kernel='linear', degree=3, gamma='scale', coef0=0.0, shrinking=True, probability=False, tol=0.001, cache_size=200, class_weight=None, verbose=False, max_iter=-1, decision_function_shape='ovr', break_ties=False, random_state=None</a:t>
              </a:r>
              <a:endParaRPr sz="950" b="0" i="0" u="none" strike="noStrike" cap="none">
                <a:solidFill>
                  <a:schemeClr val="dk1"/>
                </a:solidFill>
                <a:latin typeface="Montserrat"/>
                <a:ea typeface="Montserrat"/>
                <a:cs typeface="Montserrat"/>
                <a:sym typeface="Montserrat"/>
              </a:endParaRPr>
            </a:p>
          </p:txBody>
        </p:sp>
      </p:grpSp>
      <p:grpSp>
        <p:nvGrpSpPr>
          <p:cNvPr id="638" name="Google Shape;638;g251c746dc5d_4_493"/>
          <p:cNvGrpSpPr/>
          <p:nvPr/>
        </p:nvGrpSpPr>
        <p:grpSpPr>
          <a:xfrm>
            <a:off x="321875" y="3119763"/>
            <a:ext cx="8500250" cy="623400"/>
            <a:chOff x="279950" y="2142875"/>
            <a:chExt cx="8500250" cy="623400"/>
          </a:xfrm>
        </p:grpSpPr>
        <p:sp>
          <p:nvSpPr>
            <p:cNvPr id="639" name="Google Shape;639;g251c746dc5d_4_493"/>
            <p:cNvSpPr/>
            <p:nvPr/>
          </p:nvSpPr>
          <p:spPr>
            <a:xfrm>
              <a:off x="279950" y="2228700"/>
              <a:ext cx="2520000" cy="4680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40" name="Google Shape;640;g251c746dc5d_4_493"/>
            <p:cNvSpPr txBox="1"/>
            <p:nvPr/>
          </p:nvSpPr>
          <p:spPr>
            <a:xfrm>
              <a:off x="279950" y="2228700"/>
              <a:ext cx="2520000" cy="46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buClr>
                  <a:schemeClr val="dk1"/>
                </a:buClr>
                <a:buSzPts val="1100"/>
                <a:buFont typeface="Arial"/>
                <a:buNone/>
              </a:pPr>
              <a:r>
                <a:rPr lang="en-ID" sz="1400" b="1" i="0" u="none" strike="noStrike" cap="none" dirty="0">
                  <a:solidFill>
                    <a:schemeClr val="dk1"/>
                  </a:solidFill>
                  <a:latin typeface="Montserrat"/>
                  <a:ea typeface="Montserrat"/>
                  <a:cs typeface="Montserrat"/>
                  <a:sym typeface="Montserrat"/>
                </a:rPr>
                <a:t>Polynomial</a:t>
              </a:r>
              <a:endParaRPr sz="1400" b="1" i="0" u="none" strike="noStrike" cap="none" dirty="0">
                <a:solidFill>
                  <a:schemeClr val="dk1"/>
                </a:solidFill>
                <a:latin typeface="Montserrat"/>
                <a:ea typeface="Montserrat"/>
                <a:cs typeface="Montserrat"/>
                <a:sym typeface="Montserrat"/>
              </a:endParaRPr>
            </a:p>
          </p:txBody>
        </p:sp>
        <p:sp>
          <p:nvSpPr>
            <p:cNvPr id="641" name="Google Shape;641;g251c746dc5d_4_493"/>
            <p:cNvSpPr txBox="1"/>
            <p:nvPr/>
          </p:nvSpPr>
          <p:spPr>
            <a:xfrm>
              <a:off x="3032500" y="2142875"/>
              <a:ext cx="5747700" cy="623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950"/>
                <a:buFont typeface="Arial"/>
                <a:buNone/>
              </a:pPr>
              <a:r>
                <a:rPr lang="en-ID" sz="950" b="0" i="0" u="none" strike="noStrike" cap="none">
                  <a:solidFill>
                    <a:schemeClr val="dk1"/>
                  </a:solidFill>
                  <a:latin typeface="Montserrat"/>
                  <a:ea typeface="Montserrat"/>
                  <a:cs typeface="Montserrat"/>
                  <a:sym typeface="Montserrat"/>
                </a:rPr>
                <a:t>random_state=0, C=1.0, kernel='poly', degree=3, gamma='scale', coef0=0.0, shrinking=True, probability=False, tol=0.001, cache_size=200, class_weight=None, verbose=False, max_iter=-1, decision_function_shape='ovr', break_ties=False, random_state=None</a:t>
              </a:r>
              <a:endParaRPr sz="950" b="0" i="0" u="none" strike="noStrike" cap="none">
                <a:solidFill>
                  <a:schemeClr val="dk1"/>
                </a:solidFill>
                <a:latin typeface="Montserrat"/>
                <a:ea typeface="Montserrat"/>
                <a:cs typeface="Montserrat"/>
                <a:sym typeface="Montserrat"/>
              </a:endParaRPr>
            </a:p>
          </p:txBody>
        </p:sp>
      </p:grpSp>
      <p:grpSp>
        <p:nvGrpSpPr>
          <p:cNvPr id="642" name="Google Shape;642;g251c746dc5d_4_493"/>
          <p:cNvGrpSpPr/>
          <p:nvPr/>
        </p:nvGrpSpPr>
        <p:grpSpPr>
          <a:xfrm>
            <a:off x="321875" y="3988750"/>
            <a:ext cx="8500250" cy="623400"/>
            <a:chOff x="279950" y="2142875"/>
            <a:chExt cx="8500250" cy="623400"/>
          </a:xfrm>
        </p:grpSpPr>
        <p:sp>
          <p:nvSpPr>
            <p:cNvPr id="643" name="Google Shape;643;g251c746dc5d_4_493"/>
            <p:cNvSpPr/>
            <p:nvPr/>
          </p:nvSpPr>
          <p:spPr>
            <a:xfrm>
              <a:off x="279950" y="2228700"/>
              <a:ext cx="2520000" cy="4680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44" name="Google Shape;644;g251c746dc5d_4_493"/>
            <p:cNvSpPr txBox="1"/>
            <p:nvPr/>
          </p:nvSpPr>
          <p:spPr>
            <a:xfrm>
              <a:off x="279950" y="2228700"/>
              <a:ext cx="2520000" cy="46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buClr>
                  <a:schemeClr val="dk1"/>
                </a:buClr>
                <a:buSzPts val="1100"/>
                <a:buFont typeface="Arial"/>
                <a:buNone/>
              </a:pPr>
              <a:r>
                <a:rPr lang="en-ID" sz="1400" b="1" i="0" u="none" strike="noStrike" cap="none" dirty="0">
                  <a:solidFill>
                    <a:schemeClr val="dk1"/>
                  </a:solidFill>
                  <a:latin typeface="Montserrat"/>
                  <a:ea typeface="Montserrat"/>
                  <a:cs typeface="Montserrat"/>
                  <a:sym typeface="Montserrat"/>
                </a:rPr>
                <a:t>Radial Basis Function</a:t>
              </a:r>
              <a:endParaRPr sz="1400" b="1" i="0" u="none" strike="noStrike" cap="none" dirty="0">
                <a:solidFill>
                  <a:schemeClr val="dk1"/>
                </a:solidFill>
                <a:latin typeface="Montserrat"/>
                <a:ea typeface="Montserrat"/>
                <a:cs typeface="Montserrat"/>
                <a:sym typeface="Montserrat"/>
              </a:endParaRPr>
            </a:p>
          </p:txBody>
        </p:sp>
        <p:sp>
          <p:nvSpPr>
            <p:cNvPr id="645" name="Google Shape;645;g251c746dc5d_4_493"/>
            <p:cNvSpPr txBox="1"/>
            <p:nvPr/>
          </p:nvSpPr>
          <p:spPr>
            <a:xfrm>
              <a:off x="3032500" y="2142875"/>
              <a:ext cx="5747700" cy="623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950"/>
                <a:buFont typeface="Arial"/>
                <a:buNone/>
              </a:pPr>
              <a:r>
                <a:rPr lang="en-ID" sz="950" b="0" i="0" u="none" strike="noStrike" cap="none">
                  <a:solidFill>
                    <a:schemeClr val="dk1"/>
                  </a:solidFill>
                  <a:latin typeface="Montserrat"/>
                  <a:ea typeface="Montserrat"/>
                  <a:cs typeface="Montserrat"/>
                  <a:sym typeface="Montserrat"/>
                </a:rPr>
                <a:t>random_state=0, C=1.0, kernel='rbf', degree=3, gamma='scale', coef0=0.0, shrinking=True, probability=False, tol=0.001, cache_size=200, class_weight=None, verbose=False, max_iter=-1, decision_function_shape='ovr', break_ties=False, random_state=None</a:t>
              </a:r>
              <a:endParaRPr sz="950" b="0" i="0" u="none" strike="noStrike" cap="none">
                <a:solidFill>
                  <a:schemeClr val="dk1"/>
                </a:solidFill>
                <a:latin typeface="Montserrat"/>
                <a:ea typeface="Montserrat"/>
                <a:cs typeface="Montserrat"/>
                <a:sym typeface="Montserrat"/>
              </a:endParaRPr>
            </a:p>
          </p:txBody>
        </p:sp>
      </p:grpSp>
      <p:pic>
        <p:nvPicPr>
          <p:cNvPr id="646" name="Google Shape;646;g251c746dc5d_4_493"/>
          <p:cNvPicPr preferRelativeResize="0"/>
          <p:nvPr/>
        </p:nvPicPr>
        <p:blipFill rotWithShape="1">
          <a:blip r:embed="rId4">
            <a:alphaModFix/>
          </a:blip>
          <a:srcRect l="18445" t="58324" r="61535" b="33660"/>
          <a:stretch/>
        </p:blipFill>
        <p:spPr>
          <a:xfrm>
            <a:off x="2772000" y="1140963"/>
            <a:ext cx="3600000" cy="79199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g251c746dc5d_4_521"/>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2" name="Google Shape;652;g251c746dc5d_4_521"/>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3" name="Google Shape;653;g251c746dc5d_4_521"/>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4" name="Google Shape;654;g251c746dc5d_4_521"/>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5" name="Google Shape;655;g251c746dc5d_4_521"/>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6" name="Google Shape;656;g251c746dc5d_4_521"/>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7" name="Google Shape;657;g251c746dc5d_4_521"/>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8" name="Google Shape;658;g251c746dc5d_4_521"/>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a:latin typeface="Montserrat"/>
                <a:ea typeface="Montserrat"/>
                <a:cs typeface="Montserrat"/>
                <a:sym typeface="Montserrat"/>
              </a:rPr>
              <a:t>SVM </a:t>
            </a:r>
            <a:r>
              <a:rPr lang="en-ID" sz="2500" b="1" i="1">
                <a:latin typeface="Montserrat"/>
                <a:ea typeface="Montserrat"/>
                <a:cs typeface="Montserrat"/>
                <a:sym typeface="Montserrat"/>
              </a:rPr>
              <a:t>Model Evaluating</a:t>
            </a:r>
            <a:endParaRPr sz="2500" b="1" i="1">
              <a:latin typeface="Montserrat"/>
              <a:ea typeface="Montserrat"/>
              <a:cs typeface="Montserrat"/>
              <a:sym typeface="Montserrat"/>
            </a:endParaRPr>
          </a:p>
        </p:txBody>
      </p:sp>
      <p:pic>
        <p:nvPicPr>
          <p:cNvPr id="659" name="Google Shape;659;g251c746dc5d_4_521"/>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660" name="Google Shape;660;g251c746dc5d_4_521"/>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661" name="Google Shape;661;g251c746dc5d_4_521"/>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graphicFrame>
        <p:nvGraphicFramePr>
          <p:cNvPr id="662" name="Google Shape;662;g251c746dc5d_4_521"/>
          <p:cNvGraphicFramePr/>
          <p:nvPr/>
        </p:nvGraphicFramePr>
        <p:xfrm>
          <a:off x="952475" y="1517550"/>
          <a:ext cx="7239050" cy="2726406"/>
        </p:xfrm>
        <a:graphic>
          <a:graphicData uri="http://schemas.openxmlformats.org/drawingml/2006/table">
            <a:tbl>
              <a:tblPr>
                <a:noFill/>
                <a:tableStyleId>{396BE375-2B70-4911-ADB5-E926467B6E86}</a:tableStyleId>
              </a:tblPr>
              <a:tblGrid>
                <a:gridCol w="1034150">
                  <a:extLst>
                    <a:ext uri="{9D8B030D-6E8A-4147-A177-3AD203B41FA5}">
                      <a16:colId xmlns:a16="http://schemas.microsoft.com/office/drawing/2014/main" val="20000"/>
                    </a:ext>
                  </a:extLst>
                </a:gridCol>
                <a:gridCol w="1034150">
                  <a:extLst>
                    <a:ext uri="{9D8B030D-6E8A-4147-A177-3AD203B41FA5}">
                      <a16:colId xmlns:a16="http://schemas.microsoft.com/office/drawing/2014/main" val="20001"/>
                    </a:ext>
                  </a:extLst>
                </a:gridCol>
                <a:gridCol w="1034150">
                  <a:extLst>
                    <a:ext uri="{9D8B030D-6E8A-4147-A177-3AD203B41FA5}">
                      <a16:colId xmlns:a16="http://schemas.microsoft.com/office/drawing/2014/main" val="20002"/>
                    </a:ext>
                  </a:extLst>
                </a:gridCol>
                <a:gridCol w="1034150">
                  <a:extLst>
                    <a:ext uri="{9D8B030D-6E8A-4147-A177-3AD203B41FA5}">
                      <a16:colId xmlns:a16="http://schemas.microsoft.com/office/drawing/2014/main" val="20003"/>
                    </a:ext>
                  </a:extLst>
                </a:gridCol>
                <a:gridCol w="1034150">
                  <a:extLst>
                    <a:ext uri="{9D8B030D-6E8A-4147-A177-3AD203B41FA5}">
                      <a16:colId xmlns:a16="http://schemas.microsoft.com/office/drawing/2014/main" val="20004"/>
                    </a:ext>
                  </a:extLst>
                </a:gridCol>
                <a:gridCol w="1034150">
                  <a:extLst>
                    <a:ext uri="{9D8B030D-6E8A-4147-A177-3AD203B41FA5}">
                      <a16:colId xmlns:a16="http://schemas.microsoft.com/office/drawing/2014/main" val="20005"/>
                    </a:ext>
                  </a:extLst>
                </a:gridCol>
                <a:gridCol w="1034150">
                  <a:extLst>
                    <a:ext uri="{9D8B030D-6E8A-4147-A177-3AD203B41FA5}">
                      <a16:colId xmlns:a16="http://schemas.microsoft.com/office/drawing/2014/main" val="20006"/>
                    </a:ext>
                  </a:extLst>
                </a:gridCol>
              </a:tblGrid>
              <a:tr h="381000">
                <a:tc rowSpan="3">
                  <a:txBody>
                    <a:bodyPr/>
                    <a:lstStyle/>
                    <a:p>
                      <a:pPr marL="0" marR="0" lvl="0" indent="0" algn="ctr" rtl="0">
                        <a:lnSpc>
                          <a:spcPct val="100000"/>
                        </a:lnSpc>
                        <a:spcBef>
                          <a:spcPts val="0"/>
                        </a:spcBef>
                        <a:spcAft>
                          <a:spcPts val="0"/>
                        </a:spcAft>
                        <a:buClr>
                          <a:srgbClr val="000000"/>
                        </a:buClr>
                        <a:buSzPts val="1300"/>
                        <a:buFont typeface="Arial"/>
                        <a:buNone/>
                      </a:pPr>
                      <a:r>
                        <a:rPr lang="en-ID" sz="1300" b="1" i="1" u="none" strike="noStrike" cap="none">
                          <a:latin typeface="Montserrat"/>
                          <a:ea typeface="Montserrat"/>
                          <a:cs typeface="Montserrat"/>
                          <a:sym typeface="Montserrat"/>
                        </a:rPr>
                        <a:t>Data Split</a:t>
                      </a:r>
                      <a:endParaRPr sz="1300" b="1" i="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gridSpan="6">
                  <a:txBody>
                    <a:bodyPr/>
                    <a:lstStyle/>
                    <a:p>
                      <a:pPr marL="0" marR="0" lvl="0" indent="0" algn="ctr" rtl="0">
                        <a:lnSpc>
                          <a:spcPct val="100000"/>
                        </a:lnSpc>
                        <a:spcBef>
                          <a:spcPts val="0"/>
                        </a:spcBef>
                        <a:spcAft>
                          <a:spcPts val="0"/>
                        </a:spcAft>
                        <a:buClr>
                          <a:srgbClr val="000000"/>
                        </a:buClr>
                        <a:buSzPts val="1300"/>
                        <a:buFont typeface="Arial"/>
                        <a:buNone/>
                      </a:pPr>
                      <a:r>
                        <a:rPr lang="en-ID" sz="1300" b="1" u="none" strike="noStrike" cap="none">
                          <a:latin typeface="Montserrat"/>
                          <a:ea typeface="Montserrat"/>
                          <a:cs typeface="Montserrat"/>
                          <a:sym typeface="Montserrat"/>
                        </a:rPr>
                        <a:t>Support Vector Machine (SVM)</a:t>
                      </a:r>
                      <a:endParaRPr sz="1300" b="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v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1300"/>
                        <a:buFont typeface="Arial"/>
                        <a:buNone/>
                      </a:pPr>
                      <a:r>
                        <a:rPr lang="en-ID" sz="1300" b="1" u="none" strike="noStrike" cap="none">
                          <a:latin typeface="Montserrat"/>
                          <a:ea typeface="Montserrat"/>
                          <a:cs typeface="Montserrat"/>
                          <a:sym typeface="Montserrat"/>
                        </a:rPr>
                        <a:t>Linear</a:t>
                      </a:r>
                      <a:endParaRPr sz="1300" b="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1300"/>
                        <a:buFont typeface="Arial"/>
                        <a:buNone/>
                      </a:pPr>
                      <a:r>
                        <a:rPr lang="en-ID" sz="1300" b="1" u="none" strike="noStrike" cap="none">
                          <a:latin typeface="Montserrat"/>
                          <a:ea typeface="Montserrat"/>
                          <a:cs typeface="Montserrat"/>
                          <a:sym typeface="Montserrat"/>
                        </a:rPr>
                        <a:t>Polynomial</a:t>
                      </a:r>
                      <a:endParaRPr sz="1300" b="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1300"/>
                        <a:buFont typeface="Arial"/>
                        <a:buNone/>
                      </a:pPr>
                      <a:r>
                        <a:rPr lang="en-ID" sz="1300" b="1" u="none" strike="noStrike" cap="none">
                          <a:latin typeface="Montserrat"/>
                          <a:ea typeface="Montserrat"/>
                          <a:cs typeface="Montserrat"/>
                          <a:sym typeface="Montserrat"/>
                        </a:rPr>
                        <a:t>RBF</a:t>
                      </a:r>
                      <a:endParaRPr sz="1300" b="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38100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300"/>
                        <a:buFont typeface="Arial"/>
                        <a:buNone/>
                      </a:pPr>
                      <a:r>
                        <a:rPr lang="en-ID" sz="1300" b="1" i="1" u="none" strike="noStrike" cap="none">
                          <a:latin typeface="Montserrat"/>
                          <a:ea typeface="Montserrat"/>
                          <a:cs typeface="Montserrat"/>
                          <a:sym typeface="Montserrat"/>
                        </a:rPr>
                        <a:t>Accuracy</a:t>
                      </a:r>
                      <a:endParaRPr sz="1300" b="1" i="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ID" sz="1300" b="1" i="1" u="none" strike="noStrike" cap="none">
                          <a:latin typeface="Montserrat"/>
                          <a:ea typeface="Montserrat"/>
                          <a:cs typeface="Montserrat"/>
                          <a:sym typeface="Montserrat"/>
                        </a:rPr>
                        <a:t>Training Time</a:t>
                      </a:r>
                      <a:r>
                        <a:rPr lang="en-ID" sz="1300" b="1" u="none" strike="noStrike" cap="none">
                          <a:latin typeface="Montserrat"/>
                          <a:ea typeface="Montserrat"/>
                          <a:cs typeface="Montserrat"/>
                          <a:sym typeface="Montserrat"/>
                        </a:rPr>
                        <a:t> (</a:t>
                      </a:r>
                      <a:r>
                        <a:rPr lang="en-ID" sz="1300" b="1" i="1" u="none" strike="noStrike" cap="none">
                          <a:latin typeface="Montserrat"/>
                          <a:ea typeface="Montserrat"/>
                          <a:cs typeface="Montserrat"/>
                          <a:sym typeface="Montserrat"/>
                        </a:rPr>
                        <a:t>s</a:t>
                      </a:r>
                      <a:r>
                        <a:rPr lang="en-ID" sz="1300" b="1" u="none" strike="noStrike" cap="none">
                          <a:latin typeface="Montserrat"/>
                          <a:ea typeface="Montserrat"/>
                          <a:cs typeface="Montserrat"/>
                          <a:sym typeface="Montserrat"/>
                        </a:rPr>
                        <a:t>)</a:t>
                      </a:r>
                      <a:endParaRPr sz="1300" b="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ID" sz="1300" b="1" i="1" u="none" strike="noStrike" cap="none">
                          <a:latin typeface="Montserrat"/>
                          <a:ea typeface="Montserrat"/>
                          <a:cs typeface="Montserrat"/>
                          <a:sym typeface="Montserrat"/>
                        </a:rPr>
                        <a:t>Accuracy</a:t>
                      </a:r>
                      <a:endParaRPr sz="1300" b="1" i="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ID" sz="1300" b="1" i="1" u="none" strike="noStrike" cap="none">
                          <a:solidFill>
                            <a:schemeClr val="dk1"/>
                          </a:solidFill>
                          <a:latin typeface="Montserrat"/>
                          <a:ea typeface="Montserrat"/>
                          <a:cs typeface="Montserrat"/>
                          <a:sym typeface="Montserrat"/>
                        </a:rPr>
                        <a:t>Training Time</a:t>
                      </a:r>
                      <a:r>
                        <a:rPr lang="en-ID" sz="1300" b="1" u="none" strike="noStrike" cap="none">
                          <a:solidFill>
                            <a:schemeClr val="dk1"/>
                          </a:solidFill>
                          <a:latin typeface="Montserrat"/>
                          <a:ea typeface="Montserrat"/>
                          <a:cs typeface="Montserrat"/>
                          <a:sym typeface="Montserrat"/>
                        </a:rPr>
                        <a:t> (</a:t>
                      </a:r>
                      <a:r>
                        <a:rPr lang="en-ID" sz="1300" b="1" i="1" u="none" strike="noStrike" cap="none">
                          <a:solidFill>
                            <a:schemeClr val="dk1"/>
                          </a:solidFill>
                          <a:latin typeface="Montserrat"/>
                          <a:ea typeface="Montserrat"/>
                          <a:cs typeface="Montserrat"/>
                          <a:sym typeface="Montserrat"/>
                        </a:rPr>
                        <a:t>s</a:t>
                      </a:r>
                      <a:r>
                        <a:rPr lang="en-ID" sz="1300" b="1" u="none" strike="noStrike" cap="none">
                          <a:solidFill>
                            <a:schemeClr val="dk1"/>
                          </a:solidFill>
                          <a:latin typeface="Montserrat"/>
                          <a:ea typeface="Montserrat"/>
                          <a:cs typeface="Montserrat"/>
                          <a:sym typeface="Montserrat"/>
                        </a:rPr>
                        <a:t>)</a:t>
                      </a:r>
                      <a:endParaRPr sz="1300" b="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ID" sz="1300" b="1" i="1" u="none" strike="noStrike" cap="none">
                          <a:latin typeface="Montserrat"/>
                          <a:ea typeface="Montserrat"/>
                          <a:cs typeface="Montserrat"/>
                          <a:sym typeface="Montserrat"/>
                        </a:rPr>
                        <a:t>Accuracy</a:t>
                      </a:r>
                      <a:endParaRPr sz="1300" b="1" i="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ID" sz="1300" b="1" i="1" u="none" strike="noStrike" cap="none">
                          <a:solidFill>
                            <a:schemeClr val="dk1"/>
                          </a:solidFill>
                          <a:latin typeface="Montserrat"/>
                          <a:ea typeface="Montserrat"/>
                          <a:cs typeface="Montserrat"/>
                          <a:sym typeface="Montserrat"/>
                        </a:rPr>
                        <a:t>Training Time</a:t>
                      </a:r>
                      <a:r>
                        <a:rPr lang="en-ID" sz="1300" b="1" u="none" strike="noStrike" cap="none">
                          <a:solidFill>
                            <a:schemeClr val="dk1"/>
                          </a:solidFill>
                          <a:latin typeface="Montserrat"/>
                          <a:ea typeface="Montserrat"/>
                          <a:cs typeface="Montserrat"/>
                          <a:sym typeface="Montserrat"/>
                        </a:rPr>
                        <a:t> (</a:t>
                      </a:r>
                      <a:r>
                        <a:rPr lang="en-ID" sz="1300" b="1" i="1" u="none" strike="noStrike" cap="none">
                          <a:solidFill>
                            <a:schemeClr val="dk1"/>
                          </a:solidFill>
                          <a:latin typeface="Montserrat"/>
                          <a:ea typeface="Montserrat"/>
                          <a:cs typeface="Montserrat"/>
                          <a:sym typeface="Montserrat"/>
                        </a:rPr>
                        <a:t>s</a:t>
                      </a:r>
                      <a:r>
                        <a:rPr lang="en-ID" sz="1300" b="1" u="none" strike="noStrike" cap="none">
                          <a:solidFill>
                            <a:schemeClr val="dk1"/>
                          </a:solidFill>
                          <a:latin typeface="Montserrat"/>
                          <a:ea typeface="Montserrat"/>
                          <a:cs typeface="Montserrat"/>
                          <a:sym typeface="Montserrat"/>
                        </a:rPr>
                        <a:t>)</a:t>
                      </a:r>
                      <a:endParaRPr sz="1300" b="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300"/>
                        <a:buFont typeface="Arial"/>
                        <a:buNone/>
                      </a:pPr>
                      <a:r>
                        <a:rPr lang="en-ID" sz="1300" b="1" u="none" strike="noStrike" cap="none">
                          <a:latin typeface="Montserrat"/>
                          <a:ea typeface="Montserrat"/>
                          <a:cs typeface="Montserrat"/>
                          <a:sym typeface="Montserrat"/>
                        </a:rPr>
                        <a:t>90:10</a:t>
                      </a:r>
                      <a:endParaRPr sz="1300" b="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ID" sz="1400" u="none" strike="noStrike" cap="none">
                          <a:latin typeface="Montserrat"/>
                          <a:ea typeface="Montserrat"/>
                          <a:cs typeface="Montserrat"/>
                          <a:sym typeface="Montserrat"/>
                        </a:rPr>
                        <a:t>82.6%</a:t>
                      </a:r>
                      <a:endParaRPr sz="14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ID" sz="1400" u="none" strike="noStrike" cap="none">
                          <a:latin typeface="Montserrat"/>
                          <a:ea typeface="Montserrat"/>
                          <a:cs typeface="Montserrat"/>
                          <a:sym typeface="Montserrat"/>
                        </a:rPr>
                        <a:t>89.5</a:t>
                      </a:r>
                      <a:endParaRPr sz="14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ID" sz="1400" u="none" strike="noStrike" cap="none">
                          <a:latin typeface="Montserrat"/>
                          <a:ea typeface="Montserrat"/>
                          <a:cs typeface="Montserrat"/>
                          <a:sym typeface="Montserrat"/>
                        </a:rPr>
                        <a:t>68.7%</a:t>
                      </a:r>
                      <a:endParaRPr sz="14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ID" sz="1400" u="none" strike="noStrike" cap="none">
                          <a:latin typeface="Montserrat"/>
                          <a:ea typeface="Montserrat"/>
                          <a:cs typeface="Montserrat"/>
                          <a:sym typeface="Montserrat"/>
                        </a:rPr>
                        <a:t>161.5</a:t>
                      </a:r>
                      <a:endParaRPr sz="14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ID" sz="1400" u="none" strike="noStrike" cap="none">
                          <a:latin typeface="Montserrat"/>
                          <a:ea typeface="Montserrat"/>
                          <a:cs typeface="Montserrat"/>
                          <a:sym typeface="Montserrat"/>
                        </a:rPr>
                        <a:t>86.0%</a:t>
                      </a:r>
                      <a:endParaRPr sz="14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ID" sz="1400" u="none" strike="noStrike" cap="none">
                          <a:latin typeface="Montserrat"/>
                          <a:ea typeface="Montserrat"/>
                          <a:cs typeface="Montserrat"/>
                          <a:sym typeface="Montserrat"/>
                        </a:rPr>
                        <a:t>153.8</a:t>
                      </a:r>
                      <a:endParaRPr sz="14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300"/>
                        <a:buFont typeface="Arial"/>
                        <a:buNone/>
                      </a:pPr>
                      <a:r>
                        <a:rPr lang="en-ID" sz="1300" b="1" u="none" strike="noStrike" cap="none">
                          <a:latin typeface="Montserrat"/>
                          <a:ea typeface="Montserrat"/>
                          <a:cs typeface="Montserrat"/>
                          <a:sym typeface="Montserrat"/>
                        </a:rPr>
                        <a:t>80:20</a:t>
                      </a:r>
                      <a:endParaRPr sz="1300" b="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ID" sz="1400" u="none" strike="noStrike" cap="none">
                          <a:latin typeface="Montserrat"/>
                          <a:ea typeface="Montserrat"/>
                          <a:cs typeface="Montserrat"/>
                          <a:sym typeface="Montserrat"/>
                        </a:rPr>
                        <a:t>82.1%</a:t>
                      </a:r>
                      <a:endParaRPr sz="14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ID" sz="1400" u="none" strike="noStrike" cap="none">
                          <a:latin typeface="Montserrat"/>
                          <a:ea typeface="Montserrat"/>
                          <a:cs typeface="Montserrat"/>
                          <a:sym typeface="Montserrat"/>
                        </a:rPr>
                        <a:t>79.5</a:t>
                      </a:r>
                      <a:endParaRPr sz="14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ID" sz="1400" u="none" strike="noStrike" cap="none">
                          <a:latin typeface="Montserrat"/>
                          <a:ea typeface="Montserrat"/>
                          <a:cs typeface="Montserrat"/>
                          <a:sym typeface="Montserrat"/>
                        </a:rPr>
                        <a:t>62.8%</a:t>
                      </a:r>
                      <a:endParaRPr sz="14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ID" sz="1400" u="none" strike="noStrike" cap="none">
                          <a:latin typeface="Montserrat"/>
                          <a:ea typeface="Montserrat"/>
                          <a:cs typeface="Montserrat"/>
                          <a:sym typeface="Montserrat"/>
                        </a:rPr>
                        <a:t>129.0</a:t>
                      </a:r>
                      <a:endParaRPr sz="14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ID" sz="1400" u="none" strike="noStrike" cap="none">
                          <a:latin typeface="Montserrat"/>
                          <a:ea typeface="Montserrat"/>
                          <a:cs typeface="Montserrat"/>
                          <a:sym typeface="Montserrat"/>
                        </a:rPr>
                        <a:t>84.4%</a:t>
                      </a:r>
                      <a:endParaRPr sz="14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ID" sz="1400" u="none" strike="noStrike" cap="none">
                          <a:latin typeface="Montserrat"/>
                          <a:ea typeface="Montserrat"/>
                          <a:cs typeface="Montserrat"/>
                          <a:sym typeface="Montserrat"/>
                        </a:rPr>
                        <a:t>127.2</a:t>
                      </a:r>
                      <a:endParaRPr sz="14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300"/>
                        <a:buFont typeface="Arial"/>
                        <a:buNone/>
                      </a:pPr>
                      <a:r>
                        <a:rPr lang="en-ID" sz="1300" b="1" u="none" strike="noStrike" cap="none">
                          <a:latin typeface="Montserrat"/>
                          <a:ea typeface="Montserrat"/>
                          <a:cs typeface="Montserrat"/>
                          <a:sym typeface="Montserrat"/>
                        </a:rPr>
                        <a:t>70:30</a:t>
                      </a:r>
                      <a:endParaRPr sz="1300" b="1" u="none" strike="noStrike" cap="none">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ID" sz="1400" u="none" strike="noStrike" cap="none">
                          <a:latin typeface="Montserrat"/>
                          <a:ea typeface="Montserrat"/>
                          <a:cs typeface="Montserrat"/>
                          <a:sym typeface="Montserrat"/>
                        </a:rPr>
                        <a:t>82.5%</a:t>
                      </a:r>
                      <a:endParaRPr sz="14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ID" sz="1400" u="none" strike="noStrike" cap="none">
                          <a:latin typeface="Montserrat"/>
                          <a:ea typeface="Montserrat"/>
                          <a:cs typeface="Montserrat"/>
                          <a:sym typeface="Montserrat"/>
                        </a:rPr>
                        <a:t>72.0</a:t>
                      </a:r>
                      <a:endParaRPr sz="14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ID" sz="1400" u="none" strike="noStrike" cap="none">
                          <a:latin typeface="Montserrat"/>
                          <a:ea typeface="Montserrat"/>
                          <a:cs typeface="Montserrat"/>
                          <a:sym typeface="Montserrat"/>
                        </a:rPr>
                        <a:t>59.9</a:t>
                      </a:r>
                      <a:endParaRPr sz="14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ID" sz="1400" u="none" strike="noStrike" cap="none">
                          <a:latin typeface="Montserrat"/>
                          <a:ea typeface="Montserrat"/>
                          <a:cs typeface="Montserrat"/>
                          <a:sym typeface="Montserrat"/>
                        </a:rPr>
                        <a:t>99.4</a:t>
                      </a:r>
                      <a:endParaRPr sz="14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ID" sz="1400" u="none" strike="noStrike" cap="none">
                          <a:latin typeface="Montserrat"/>
                          <a:ea typeface="Montserrat"/>
                          <a:cs typeface="Montserrat"/>
                          <a:sym typeface="Montserrat"/>
                        </a:rPr>
                        <a:t>84.3%</a:t>
                      </a:r>
                      <a:endParaRPr sz="14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ID" sz="1400" u="none" strike="noStrike" cap="none">
                          <a:latin typeface="Montserrat"/>
                          <a:ea typeface="Montserrat"/>
                          <a:cs typeface="Montserrat"/>
                          <a:sym typeface="Montserrat"/>
                        </a:rPr>
                        <a:t>95.0</a:t>
                      </a:r>
                      <a:endParaRPr sz="1400" u="none" strike="noStrike" cap="none">
                        <a:latin typeface="Montserrat"/>
                        <a:ea typeface="Montserrat"/>
                        <a:cs typeface="Montserrat"/>
                        <a:sym typeface="Montserrat"/>
                      </a:endParaRPr>
                    </a:p>
                  </a:txBody>
                  <a:tcPr marL="88900" marR="88900" marT="88900" marB="88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516dc218fd_0_30"/>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6" name="Google Shape;126;g2516dc218fd_0_30"/>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g2516dc218fd_0_30"/>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g2516dc218fd_0_30"/>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g2516dc218fd_0_30"/>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 name="Google Shape;130;g2516dc218fd_0_30"/>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1" name="Google Shape;131;g2516dc218fd_0_30"/>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g2516dc218fd_0_30"/>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i="1">
                <a:latin typeface="Montserrat"/>
                <a:ea typeface="Montserrat"/>
                <a:cs typeface="Montserrat"/>
                <a:sym typeface="Montserrat"/>
              </a:rPr>
              <a:t>Why</a:t>
            </a:r>
            <a:r>
              <a:rPr lang="en-ID" sz="2500" b="1">
                <a:latin typeface="Montserrat"/>
                <a:ea typeface="Montserrat"/>
                <a:cs typeface="Montserrat"/>
                <a:sym typeface="Montserrat"/>
              </a:rPr>
              <a:t>?</a:t>
            </a:r>
            <a:endParaRPr sz="2500" b="1">
              <a:latin typeface="Montserrat"/>
              <a:ea typeface="Montserrat"/>
              <a:cs typeface="Montserrat"/>
              <a:sym typeface="Montserrat"/>
            </a:endParaRPr>
          </a:p>
        </p:txBody>
      </p:sp>
      <p:pic>
        <p:nvPicPr>
          <p:cNvPr id="133" name="Google Shape;133;g2516dc218fd_0_30"/>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134" name="Google Shape;134;g2516dc218fd_0_30"/>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135" name="Google Shape;135;g2516dc218fd_0_30"/>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pic>
        <p:nvPicPr>
          <p:cNvPr id="136" name="Google Shape;136;g2516dc218fd_0_30"/>
          <p:cNvPicPr preferRelativeResize="0"/>
          <p:nvPr/>
        </p:nvPicPr>
        <p:blipFill rotWithShape="1">
          <a:blip r:embed="rId4">
            <a:alphaModFix/>
          </a:blip>
          <a:srcRect/>
          <a:stretch/>
        </p:blipFill>
        <p:spPr>
          <a:xfrm>
            <a:off x="806275" y="1377950"/>
            <a:ext cx="2880000" cy="2880000"/>
          </a:xfrm>
          <a:prstGeom prst="rect">
            <a:avLst/>
          </a:prstGeom>
          <a:noFill/>
          <a:ln>
            <a:noFill/>
          </a:ln>
        </p:spPr>
      </p:pic>
      <p:sp>
        <p:nvSpPr>
          <p:cNvPr id="137" name="Google Shape;137;g2516dc218fd_0_30"/>
          <p:cNvSpPr txBox="1"/>
          <p:nvPr/>
        </p:nvSpPr>
        <p:spPr>
          <a:xfrm>
            <a:off x="4812150" y="1397938"/>
            <a:ext cx="3960000" cy="1262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1000"/>
              </a:spcAft>
              <a:buClr>
                <a:schemeClr val="dk1"/>
              </a:buClr>
              <a:buSzPts val="1100"/>
              <a:buFont typeface="Arial"/>
              <a:buNone/>
            </a:pPr>
            <a:r>
              <a:rPr lang="en-ID" sz="1400" b="0" i="0" u="none" strike="noStrike" cap="none">
                <a:solidFill>
                  <a:schemeClr val="dk1"/>
                </a:solidFill>
                <a:latin typeface="Montserrat"/>
                <a:ea typeface="Montserrat"/>
                <a:cs typeface="Montserrat"/>
                <a:sym typeface="Montserrat"/>
              </a:rPr>
              <a:t>Algoritma Decision Tree, Support Vector Machine (SVM), dan Naive Bayes telah banyak digunakan dalam penelitian yang berkaitan dengan klasifikasi teks ataupun berita.</a:t>
            </a:r>
            <a:endParaRPr sz="1400" b="0" i="0" u="none" strike="noStrike" cap="none">
              <a:solidFill>
                <a:schemeClr val="dk1"/>
              </a:solidFill>
              <a:latin typeface="Montserrat"/>
              <a:ea typeface="Montserrat"/>
              <a:cs typeface="Montserrat"/>
              <a:sym typeface="Montserrat"/>
            </a:endParaRPr>
          </a:p>
        </p:txBody>
      </p:sp>
      <p:sp>
        <p:nvSpPr>
          <p:cNvPr id="138" name="Google Shape;138;g2516dc218fd_0_30"/>
          <p:cNvSpPr txBox="1"/>
          <p:nvPr/>
        </p:nvSpPr>
        <p:spPr>
          <a:xfrm>
            <a:off x="4812150" y="2975863"/>
            <a:ext cx="3960000" cy="1262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1000"/>
              </a:spcAft>
              <a:buClr>
                <a:schemeClr val="dk1"/>
              </a:buClr>
              <a:buSzPts val="1100"/>
              <a:buFont typeface="Arial"/>
              <a:buNone/>
            </a:pPr>
            <a:r>
              <a:rPr lang="en-ID" sz="1400" b="0" i="0" u="none" strike="noStrike" cap="none">
                <a:solidFill>
                  <a:schemeClr val="dk1"/>
                </a:solidFill>
                <a:latin typeface="Montserrat"/>
                <a:ea typeface="Montserrat"/>
                <a:cs typeface="Montserrat"/>
                <a:sym typeface="Montserrat"/>
              </a:rPr>
              <a:t>Belum ada penelitian yang membandingkan performa ketiga algoritma klasifikasi tersebut secara langsung dengan menggunakan </a:t>
            </a:r>
            <a:r>
              <a:rPr lang="en-ID" sz="1400" b="0" i="1" u="none" strike="noStrike" cap="none">
                <a:solidFill>
                  <a:schemeClr val="dk1"/>
                </a:solidFill>
                <a:latin typeface="Montserrat"/>
                <a:ea typeface="Montserrat"/>
                <a:cs typeface="Montserrat"/>
                <a:sym typeface="Montserrat"/>
              </a:rPr>
              <a:t>dataset </a:t>
            </a:r>
            <a:r>
              <a:rPr lang="en-ID" sz="1400" b="0" i="0" u="none" strike="noStrike" cap="none">
                <a:solidFill>
                  <a:schemeClr val="dk1"/>
                </a:solidFill>
                <a:latin typeface="Montserrat"/>
                <a:ea typeface="Montserrat"/>
                <a:cs typeface="Montserrat"/>
                <a:sym typeface="Montserrat"/>
              </a:rPr>
              <a:t>yang sama.</a:t>
            </a:r>
            <a:endParaRPr sz="14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g251c746dc5d_4_385"/>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8" name="Google Shape;668;g251c746dc5d_4_385"/>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9" name="Google Shape;669;g251c746dc5d_4_385"/>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0" name="Google Shape;670;g251c746dc5d_4_385"/>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1" name="Google Shape;671;g251c746dc5d_4_385"/>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2" name="Google Shape;672;g251c746dc5d_4_385"/>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3" name="Google Shape;673;g251c746dc5d_4_385"/>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4" name="Google Shape;674;g251c746dc5d_4_385"/>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a:latin typeface="Montserrat"/>
                <a:ea typeface="Montserrat"/>
                <a:cs typeface="Montserrat"/>
                <a:sym typeface="Montserrat"/>
              </a:rPr>
              <a:t>Kesimpulan</a:t>
            </a:r>
            <a:endParaRPr sz="2500" b="1">
              <a:latin typeface="Montserrat"/>
              <a:ea typeface="Montserrat"/>
              <a:cs typeface="Montserrat"/>
              <a:sym typeface="Montserrat"/>
            </a:endParaRPr>
          </a:p>
        </p:txBody>
      </p:sp>
      <p:pic>
        <p:nvPicPr>
          <p:cNvPr id="675" name="Google Shape;675;g251c746dc5d_4_385"/>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676" name="Google Shape;676;g251c746dc5d_4_385"/>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677" name="Google Shape;677;g251c746dc5d_4_385"/>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dirty="0">
                <a:solidFill>
                  <a:schemeClr val="lt1"/>
                </a:solidFill>
                <a:latin typeface="Montserrat Medium"/>
                <a:ea typeface="Montserrat Medium"/>
                <a:cs typeface="Montserrat Medium"/>
                <a:sym typeface="Montserrat Medium"/>
              </a:rPr>
              <a:t>Machine Learning - B</a:t>
            </a:r>
            <a:endParaRPr sz="700" b="0" i="0" u="none" strike="noStrike" cap="none" dirty="0">
              <a:solidFill>
                <a:schemeClr val="lt1"/>
              </a:solidFill>
              <a:latin typeface="Montserrat Medium"/>
              <a:ea typeface="Montserrat Medium"/>
              <a:cs typeface="Montserrat Medium"/>
              <a:sym typeface="Montserrat Medium"/>
            </a:endParaRPr>
          </a:p>
        </p:txBody>
      </p:sp>
      <p:sp>
        <p:nvSpPr>
          <p:cNvPr id="678" name="Google Shape;678;g251c746dc5d_4_385"/>
          <p:cNvSpPr txBox="1"/>
          <p:nvPr/>
        </p:nvSpPr>
        <p:spPr>
          <a:xfrm>
            <a:off x="364000" y="1601488"/>
            <a:ext cx="7827000" cy="615523"/>
          </a:xfrm>
          <a:prstGeom prst="rect">
            <a:avLst/>
          </a:prstGeom>
          <a:gradFill>
            <a:gsLst>
              <a:gs pos="0">
                <a:srgbClr val="C7D1E3"/>
              </a:gs>
              <a:gs pos="50000">
                <a:srgbClr val="DCE2EC"/>
              </a:gs>
              <a:gs pos="100000">
                <a:srgbClr val="EDF0F5"/>
              </a:gs>
            </a:gsLst>
            <a:lin ang="0" scaled="0"/>
          </a:gradFill>
          <a:ln>
            <a:noFill/>
          </a:ln>
        </p:spPr>
        <p:txBody>
          <a:bodyPr spcFirstLastPara="1" wrap="square" lIns="91425" tIns="91425" rIns="91425" bIns="91425" anchor="t" anchorCtr="0">
            <a:spAutoFit/>
          </a:bodyPr>
          <a:lstStyle/>
          <a:p>
            <a:pPr marL="457200" marR="0" lvl="0" indent="-317500" algn="just" rtl="0">
              <a:spcBef>
                <a:spcPts val="0"/>
              </a:spcBef>
              <a:spcAft>
                <a:spcPts val="0"/>
              </a:spcAft>
              <a:buClr>
                <a:srgbClr val="000000"/>
              </a:buClr>
              <a:buSzPts val="1400"/>
              <a:buFont typeface="Montserrat Medium"/>
              <a:buChar char="●"/>
            </a:pPr>
            <a:r>
              <a:rPr lang="en-ID" sz="1400" b="0" i="0" u="none" strike="noStrike" cap="none" dirty="0" err="1">
                <a:solidFill>
                  <a:srgbClr val="000000"/>
                </a:solidFill>
                <a:latin typeface="Montserrat Medium"/>
                <a:ea typeface="Montserrat Medium"/>
                <a:cs typeface="Montserrat Medium"/>
                <a:sym typeface="Montserrat Medium"/>
              </a:rPr>
              <a:t>Penelitian</a:t>
            </a:r>
            <a:r>
              <a:rPr lang="en-ID" sz="1400" b="0" i="0" u="none" strike="noStrike" cap="none" dirty="0">
                <a:solidFill>
                  <a:srgbClr val="000000"/>
                </a:solidFill>
                <a:latin typeface="Montserrat Medium"/>
                <a:ea typeface="Montserrat Medium"/>
                <a:cs typeface="Montserrat Medium"/>
                <a:sym typeface="Montserrat Medium"/>
              </a:rPr>
              <a:t> </a:t>
            </a:r>
            <a:r>
              <a:rPr lang="en-ID" sz="1400" b="0" i="0" u="none" strike="noStrike" cap="none" dirty="0" err="1">
                <a:solidFill>
                  <a:srgbClr val="000000"/>
                </a:solidFill>
                <a:latin typeface="Montserrat Medium"/>
                <a:ea typeface="Montserrat Medium"/>
                <a:cs typeface="Montserrat Medium"/>
                <a:sym typeface="Montserrat Medium"/>
              </a:rPr>
              <a:t>bertujuan</a:t>
            </a:r>
            <a:r>
              <a:rPr lang="en-ID" sz="1400" b="0" i="0" u="none" strike="noStrike" cap="none" dirty="0">
                <a:solidFill>
                  <a:srgbClr val="000000"/>
                </a:solidFill>
                <a:latin typeface="Montserrat Medium"/>
                <a:ea typeface="Montserrat Medium"/>
                <a:cs typeface="Montserrat Medium"/>
                <a:sym typeface="Montserrat Medium"/>
              </a:rPr>
              <a:t> </a:t>
            </a:r>
            <a:r>
              <a:rPr lang="en-ID" sz="1400" b="0" i="0" u="none" strike="noStrike" cap="none" dirty="0" err="1">
                <a:solidFill>
                  <a:srgbClr val="000000"/>
                </a:solidFill>
                <a:latin typeface="Montserrat Medium"/>
                <a:ea typeface="Montserrat Medium"/>
                <a:cs typeface="Montserrat Medium"/>
                <a:sym typeface="Montserrat Medium"/>
              </a:rPr>
              <a:t>untuk</a:t>
            </a:r>
            <a:r>
              <a:rPr lang="en-ID" sz="1400" b="0" i="0" u="none" strike="noStrike" cap="none" dirty="0">
                <a:solidFill>
                  <a:srgbClr val="000000"/>
                </a:solidFill>
                <a:latin typeface="Montserrat Medium"/>
                <a:ea typeface="Montserrat Medium"/>
                <a:cs typeface="Montserrat Medium"/>
                <a:sym typeface="Montserrat Medium"/>
              </a:rPr>
              <a:t> </a:t>
            </a:r>
            <a:r>
              <a:rPr lang="en-ID" sz="1400" b="0" i="0" u="none" strike="noStrike" cap="none" dirty="0" err="1">
                <a:solidFill>
                  <a:srgbClr val="000000"/>
                </a:solidFill>
                <a:latin typeface="Montserrat Medium"/>
                <a:ea typeface="Montserrat Medium"/>
                <a:cs typeface="Montserrat Medium"/>
                <a:sym typeface="Montserrat Medium"/>
              </a:rPr>
              <a:t>mencari</a:t>
            </a:r>
            <a:r>
              <a:rPr lang="en-ID" sz="1400" b="0" i="0" u="none" strike="noStrike" cap="none" dirty="0">
                <a:solidFill>
                  <a:srgbClr val="000000"/>
                </a:solidFill>
                <a:latin typeface="Montserrat Medium"/>
                <a:ea typeface="Montserrat Medium"/>
                <a:cs typeface="Montserrat Medium"/>
                <a:sym typeface="Montserrat Medium"/>
              </a:rPr>
              <a:t> </a:t>
            </a:r>
            <a:r>
              <a:rPr lang="en-ID" sz="1400" b="0" i="0" u="none" strike="noStrike" cap="none" dirty="0" err="1">
                <a:solidFill>
                  <a:srgbClr val="000000"/>
                </a:solidFill>
                <a:latin typeface="Montserrat Medium"/>
                <a:ea typeface="Montserrat Medium"/>
                <a:cs typeface="Montserrat Medium"/>
                <a:sym typeface="Montserrat Medium"/>
              </a:rPr>
              <a:t>metode</a:t>
            </a:r>
            <a:r>
              <a:rPr lang="en-ID" sz="1400" b="0" i="0" u="none" strike="noStrike" cap="none" dirty="0">
                <a:solidFill>
                  <a:srgbClr val="000000"/>
                </a:solidFill>
                <a:latin typeface="Montserrat Medium"/>
                <a:ea typeface="Montserrat Medium"/>
                <a:cs typeface="Montserrat Medium"/>
                <a:sym typeface="Montserrat Medium"/>
              </a:rPr>
              <a:t> </a:t>
            </a:r>
            <a:r>
              <a:rPr lang="en-ID" sz="1400" b="0" i="0" u="none" strike="noStrike" cap="none" dirty="0" err="1">
                <a:solidFill>
                  <a:srgbClr val="000000"/>
                </a:solidFill>
                <a:latin typeface="Montserrat Medium"/>
                <a:ea typeface="Montserrat Medium"/>
                <a:cs typeface="Montserrat Medium"/>
                <a:sym typeface="Montserrat Medium"/>
              </a:rPr>
              <a:t>klasifikasi</a:t>
            </a:r>
            <a:r>
              <a:rPr lang="en-ID" sz="1400" b="0" i="0" u="none" strike="noStrike" cap="none" dirty="0">
                <a:solidFill>
                  <a:srgbClr val="000000"/>
                </a:solidFill>
                <a:latin typeface="Montserrat Medium"/>
                <a:ea typeface="Montserrat Medium"/>
                <a:cs typeface="Montserrat Medium"/>
                <a:sym typeface="Montserrat Medium"/>
              </a:rPr>
              <a:t> </a:t>
            </a:r>
            <a:r>
              <a:rPr lang="en-ID" sz="1400" b="0" i="0" u="none" strike="noStrike" cap="none" dirty="0" err="1">
                <a:solidFill>
                  <a:srgbClr val="000000"/>
                </a:solidFill>
                <a:latin typeface="Montserrat Medium"/>
                <a:ea typeface="Montserrat Medium"/>
                <a:cs typeface="Montserrat Medium"/>
                <a:sym typeface="Montserrat Medium"/>
              </a:rPr>
              <a:t>terbaik</a:t>
            </a:r>
            <a:r>
              <a:rPr lang="en-ID" sz="1400" b="0" i="0" u="none" strike="noStrike" cap="none" dirty="0">
                <a:solidFill>
                  <a:srgbClr val="000000"/>
                </a:solidFill>
                <a:latin typeface="Montserrat Medium"/>
                <a:ea typeface="Montserrat Medium"/>
                <a:cs typeface="Montserrat Medium"/>
                <a:sym typeface="Montserrat Medium"/>
              </a:rPr>
              <a:t> </a:t>
            </a:r>
            <a:r>
              <a:rPr lang="en-ID" sz="1400" b="0" i="0" u="none" strike="noStrike" cap="none" dirty="0" err="1">
                <a:solidFill>
                  <a:srgbClr val="000000"/>
                </a:solidFill>
                <a:latin typeface="Montserrat Medium"/>
                <a:ea typeface="Montserrat Medium"/>
                <a:cs typeface="Montserrat Medium"/>
                <a:sym typeface="Montserrat Medium"/>
              </a:rPr>
              <a:t>dalam</a:t>
            </a:r>
            <a:r>
              <a:rPr lang="en-ID" sz="1400" b="0" i="0" u="none" strike="noStrike" cap="none" dirty="0">
                <a:solidFill>
                  <a:srgbClr val="000000"/>
                </a:solidFill>
                <a:latin typeface="Montserrat Medium"/>
                <a:ea typeface="Montserrat Medium"/>
                <a:cs typeface="Montserrat Medium"/>
                <a:sym typeface="Montserrat Medium"/>
              </a:rPr>
              <a:t> </a:t>
            </a:r>
            <a:r>
              <a:rPr lang="en-ID" sz="1400" b="0" i="0" u="none" strike="noStrike" cap="none" dirty="0" err="1">
                <a:solidFill>
                  <a:srgbClr val="000000"/>
                </a:solidFill>
                <a:latin typeface="Montserrat Medium"/>
                <a:ea typeface="Montserrat Medium"/>
                <a:cs typeface="Montserrat Medium"/>
                <a:sym typeface="Montserrat Medium"/>
              </a:rPr>
              <a:t>mengkategorisasi</a:t>
            </a:r>
            <a:r>
              <a:rPr lang="en-ID" sz="1400" b="0" i="0" u="none" strike="noStrike" cap="none" dirty="0">
                <a:solidFill>
                  <a:srgbClr val="000000"/>
                </a:solidFill>
                <a:latin typeface="Montserrat Medium"/>
                <a:ea typeface="Montserrat Medium"/>
                <a:cs typeface="Montserrat Medium"/>
                <a:sym typeface="Montserrat Medium"/>
              </a:rPr>
              <a:t> </a:t>
            </a:r>
            <a:r>
              <a:rPr lang="en-ID" sz="1400" b="0" i="0" u="none" strike="noStrike" cap="none" dirty="0" err="1">
                <a:solidFill>
                  <a:srgbClr val="000000"/>
                </a:solidFill>
                <a:latin typeface="Montserrat Medium"/>
                <a:ea typeface="Montserrat Medium"/>
                <a:cs typeface="Montserrat Medium"/>
                <a:sym typeface="Montserrat Medium"/>
              </a:rPr>
              <a:t>berita</a:t>
            </a:r>
            <a:endParaRPr sz="1400" b="0" i="0" u="none" strike="noStrike" cap="none" dirty="0">
              <a:solidFill>
                <a:srgbClr val="000000"/>
              </a:solidFill>
              <a:latin typeface="Montserrat Medium"/>
              <a:ea typeface="Montserrat Medium"/>
              <a:cs typeface="Montserrat Medium"/>
              <a:sym typeface="Montserrat Medium"/>
            </a:endParaRPr>
          </a:p>
        </p:txBody>
      </p:sp>
      <p:sp>
        <p:nvSpPr>
          <p:cNvPr id="679" name="Google Shape;679;g251c746dc5d_4_385"/>
          <p:cNvSpPr txBox="1"/>
          <p:nvPr/>
        </p:nvSpPr>
        <p:spPr>
          <a:xfrm>
            <a:off x="364000" y="2431300"/>
            <a:ext cx="7827000" cy="830966"/>
          </a:xfrm>
          <a:prstGeom prst="rect">
            <a:avLst/>
          </a:prstGeom>
          <a:gradFill>
            <a:gsLst>
              <a:gs pos="0">
                <a:srgbClr val="C7D1E3"/>
              </a:gs>
              <a:gs pos="50000">
                <a:srgbClr val="DCE2EC"/>
              </a:gs>
              <a:gs pos="100000">
                <a:srgbClr val="EDF0F5"/>
              </a:gs>
            </a:gsLst>
            <a:lin ang="0" scaled="0"/>
          </a:gradFill>
          <a:ln>
            <a:noFill/>
          </a:ln>
        </p:spPr>
        <p:txBody>
          <a:bodyPr spcFirstLastPara="1" wrap="square" lIns="91425" tIns="91425" rIns="91425" bIns="91425" anchor="t" anchorCtr="0">
            <a:spAutoFit/>
          </a:bodyPr>
          <a:lstStyle/>
          <a:p>
            <a:pPr marL="457200" marR="0" lvl="0" indent="-317500" algn="just" rtl="0">
              <a:spcBef>
                <a:spcPts val="0"/>
              </a:spcBef>
              <a:spcAft>
                <a:spcPts val="0"/>
              </a:spcAft>
              <a:buClr>
                <a:srgbClr val="000000"/>
              </a:buClr>
              <a:buSzPts val="1400"/>
              <a:buFont typeface="Montserrat Medium"/>
              <a:buChar char="●"/>
            </a:pPr>
            <a:r>
              <a:rPr lang="en-ID" sz="1400" b="0" i="0" u="none" strike="noStrike" cap="none" dirty="0" err="1">
                <a:solidFill>
                  <a:srgbClr val="000000"/>
                </a:solidFill>
                <a:latin typeface="Montserrat Medium"/>
                <a:ea typeface="Montserrat Medium"/>
                <a:cs typeface="Montserrat Medium"/>
                <a:sym typeface="Montserrat Medium"/>
              </a:rPr>
              <a:t>Pengujian</a:t>
            </a:r>
            <a:r>
              <a:rPr lang="en-ID" sz="1400" b="0" i="0" u="none" strike="noStrike" cap="none" dirty="0">
                <a:solidFill>
                  <a:srgbClr val="000000"/>
                </a:solidFill>
                <a:latin typeface="Montserrat Medium"/>
                <a:ea typeface="Montserrat Medium"/>
                <a:cs typeface="Montserrat Medium"/>
                <a:sym typeface="Montserrat Medium"/>
              </a:rPr>
              <a:t> model </a:t>
            </a:r>
            <a:r>
              <a:rPr lang="en-ID" sz="1400" b="0" i="0" u="none" strike="noStrike" cap="none" dirty="0" err="1">
                <a:solidFill>
                  <a:srgbClr val="000000"/>
                </a:solidFill>
                <a:latin typeface="Montserrat Medium"/>
                <a:ea typeface="Montserrat Medium"/>
                <a:cs typeface="Montserrat Medium"/>
                <a:sym typeface="Montserrat Medium"/>
              </a:rPr>
              <a:t>terhadap</a:t>
            </a:r>
            <a:r>
              <a:rPr lang="en-ID" sz="1400" b="0" i="0" u="none" strike="noStrike" cap="none" dirty="0">
                <a:solidFill>
                  <a:srgbClr val="000000"/>
                </a:solidFill>
                <a:latin typeface="Montserrat Medium"/>
                <a:ea typeface="Montserrat Medium"/>
                <a:cs typeface="Montserrat Medium"/>
                <a:sym typeface="Montserrat Medium"/>
              </a:rPr>
              <a:t> </a:t>
            </a:r>
            <a:r>
              <a:rPr lang="en-ID" sz="1400" b="0" i="1" u="none" strike="noStrike" cap="none" dirty="0">
                <a:solidFill>
                  <a:srgbClr val="000000"/>
                </a:solidFill>
                <a:latin typeface="Montserrat Medium"/>
                <a:ea typeface="Montserrat Medium"/>
                <a:cs typeface="Montserrat Medium"/>
                <a:sym typeface="Montserrat Medium"/>
              </a:rPr>
              <a:t>dataset </a:t>
            </a:r>
            <a:r>
              <a:rPr lang="en-ID" sz="1400" b="0" i="0" u="none" strike="noStrike" cap="none" dirty="0" err="1">
                <a:solidFill>
                  <a:srgbClr val="000000"/>
                </a:solidFill>
                <a:latin typeface="Montserrat Medium"/>
                <a:ea typeface="Montserrat Medium"/>
                <a:cs typeface="Montserrat Medium"/>
                <a:sym typeface="Montserrat Medium"/>
              </a:rPr>
              <a:t>dilakukan</a:t>
            </a:r>
            <a:r>
              <a:rPr lang="en-ID" sz="1400" b="0" i="0" u="none" strike="noStrike" cap="none" dirty="0">
                <a:solidFill>
                  <a:srgbClr val="000000"/>
                </a:solidFill>
                <a:latin typeface="Montserrat Medium"/>
                <a:ea typeface="Montserrat Medium"/>
                <a:cs typeface="Montserrat Medium"/>
                <a:sym typeface="Montserrat Medium"/>
              </a:rPr>
              <a:t> </a:t>
            </a:r>
            <a:r>
              <a:rPr lang="en-ID" sz="1400" b="0" i="0" u="none" strike="noStrike" cap="none" dirty="0" err="1">
                <a:solidFill>
                  <a:srgbClr val="000000"/>
                </a:solidFill>
                <a:latin typeface="Montserrat Medium"/>
                <a:ea typeface="Montserrat Medium"/>
                <a:cs typeface="Montserrat Medium"/>
                <a:sym typeface="Montserrat Medium"/>
              </a:rPr>
              <a:t>melalui</a:t>
            </a:r>
            <a:r>
              <a:rPr lang="en-ID" sz="1400" b="0" i="0" u="none" strike="noStrike" cap="none" dirty="0">
                <a:solidFill>
                  <a:srgbClr val="000000"/>
                </a:solidFill>
                <a:latin typeface="Montserrat Medium"/>
                <a:ea typeface="Montserrat Medium"/>
                <a:cs typeface="Montserrat Medium"/>
                <a:sym typeface="Montserrat Medium"/>
              </a:rPr>
              <a:t> </a:t>
            </a:r>
            <a:r>
              <a:rPr lang="en-ID" sz="1400" b="0" i="0" u="none" strike="noStrike" cap="none" dirty="0" err="1">
                <a:solidFill>
                  <a:srgbClr val="000000"/>
                </a:solidFill>
                <a:latin typeface="Montserrat Medium"/>
                <a:ea typeface="Montserrat Medium"/>
                <a:cs typeface="Montserrat Medium"/>
                <a:sym typeface="Montserrat Medium"/>
              </a:rPr>
              <a:t>tahap</a:t>
            </a:r>
            <a:r>
              <a:rPr lang="en-ID" sz="1400" b="0" i="0" u="none" strike="noStrike" cap="none" dirty="0">
                <a:solidFill>
                  <a:srgbClr val="000000"/>
                </a:solidFill>
                <a:latin typeface="Montserrat Medium"/>
                <a:ea typeface="Montserrat Medium"/>
                <a:cs typeface="Montserrat Medium"/>
                <a:sym typeface="Montserrat Medium"/>
              </a:rPr>
              <a:t> </a:t>
            </a:r>
            <a:r>
              <a:rPr lang="en-ID" sz="1400" b="0" i="1" u="none" strike="noStrike" cap="none" dirty="0">
                <a:solidFill>
                  <a:srgbClr val="000000"/>
                </a:solidFill>
                <a:latin typeface="Montserrat Medium"/>
                <a:ea typeface="Montserrat Medium"/>
                <a:cs typeface="Montserrat Medium"/>
                <a:sym typeface="Montserrat Medium"/>
              </a:rPr>
              <a:t>data collecting</a:t>
            </a:r>
            <a:r>
              <a:rPr lang="en-ID" sz="1400" b="0" i="0" u="none" strike="noStrike" cap="none" dirty="0">
                <a:solidFill>
                  <a:srgbClr val="000000"/>
                </a:solidFill>
                <a:latin typeface="Montserrat Medium"/>
                <a:ea typeface="Montserrat Medium"/>
                <a:cs typeface="Montserrat Medium"/>
                <a:sym typeface="Montserrat Medium"/>
              </a:rPr>
              <a:t>, </a:t>
            </a:r>
            <a:r>
              <a:rPr lang="en-ID" sz="1400" b="0" i="1" u="none" strike="noStrike" cap="none" dirty="0">
                <a:solidFill>
                  <a:srgbClr val="000000"/>
                </a:solidFill>
                <a:latin typeface="Montserrat Medium"/>
                <a:ea typeface="Montserrat Medium"/>
                <a:cs typeface="Montserrat Medium"/>
                <a:sym typeface="Montserrat Medium"/>
              </a:rPr>
              <a:t>data preprocessing</a:t>
            </a:r>
            <a:r>
              <a:rPr lang="en-ID" sz="1400" b="0" i="0" u="none" strike="noStrike" cap="none" dirty="0">
                <a:solidFill>
                  <a:srgbClr val="000000"/>
                </a:solidFill>
                <a:latin typeface="Montserrat Medium"/>
                <a:ea typeface="Montserrat Medium"/>
                <a:cs typeface="Montserrat Medium"/>
                <a:sym typeface="Montserrat Medium"/>
              </a:rPr>
              <a:t>, </a:t>
            </a:r>
            <a:r>
              <a:rPr lang="en-ID" sz="1400" b="0" i="1" u="none" strike="noStrike" cap="none" dirty="0">
                <a:solidFill>
                  <a:srgbClr val="000000"/>
                </a:solidFill>
                <a:latin typeface="Montserrat Medium"/>
                <a:ea typeface="Montserrat Medium"/>
                <a:cs typeface="Montserrat Medium"/>
                <a:sym typeface="Montserrat Medium"/>
              </a:rPr>
              <a:t>feature engineering</a:t>
            </a:r>
            <a:r>
              <a:rPr lang="en-ID" sz="1400" b="0" i="0" u="none" strike="noStrike" cap="none" dirty="0">
                <a:solidFill>
                  <a:srgbClr val="000000"/>
                </a:solidFill>
                <a:latin typeface="Montserrat Medium"/>
                <a:ea typeface="Montserrat Medium"/>
                <a:cs typeface="Montserrat Medium"/>
                <a:sym typeface="Montserrat Medium"/>
              </a:rPr>
              <a:t> </a:t>
            </a:r>
            <a:r>
              <a:rPr lang="en-ID" sz="1400" b="0" i="0" u="none" strike="noStrike" cap="none" dirty="0" err="1">
                <a:solidFill>
                  <a:srgbClr val="000000"/>
                </a:solidFill>
                <a:latin typeface="Montserrat Medium"/>
                <a:ea typeface="Montserrat Medium"/>
                <a:cs typeface="Montserrat Medium"/>
                <a:sym typeface="Montserrat Medium"/>
              </a:rPr>
              <a:t>hingga</a:t>
            </a:r>
            <a:r>
              <a:rPr lang="en-ID" sz="1400" b="0" i="0" u="none" strike="noStrike" cap="none" dirty="0">
                <a:solidFill>
                  <a:srgbClr val="000000"/>
                </a:solidFill>
                <a:latin typeface="Montserrat Medium"/>
                <a:ea typeface="Montserrat Medium"/>
                <a:cs typeface="Montserrat Medium"/>
                <a:sym typeface="Montserrat Medium"/>
              </a:rPr>
              <a:t> </a:t>
            </a:r>
            <a:r>
              <a:rPr lang="en-ID" sz="1400" b="0" i="0" u="none" strike="noStrike" cap="none" dirty="0" err="1">
                <a:solidFill>
                  <a:srgbClr val="000000"/>
                </a:solidFill>
                <a:latin typeface="Montserrat Medium"/>
                <a:ea typeface="Montserrat Medium"/>
                <a:cs typeface="Montserrat Medium"/>
                <a:sym typeface="Montserrat Medium"/>
              </a:rPr>
              <a:t>tahap</a:t>
            </a:r>
            <a:r>
              <a:rPr lang="en-ID" sz="1400" b="0" i="0" u="none" strike="noStrike" cap="none" dirty="0">
                <a:solidFill>
                  <a:srgbClr val="000000"/>
                </a:solidFill>
                <a:latin typeface="Montserrat Medium"/>
                <a:ea typeface="Montserrat Medium"/>
                <a:cs typeface="Montserrat Medium"/>
                <a:sym typeface="Montserrat Medium"/>
              </a:rPr>
              <a:t> </a:t>
            </a:r>
            <a:r>
              <a:rPr lang="en-ID" sz="1400" b="0" i="0" u="none" strike="noStrike" cap="none" dirty="0" err="1">
                <a:solidFill>
                  <a:srgbClr val="000000"/>
                </a:solidFill>
                <a:latin typeface="Montserrat Medium"/>
                <a:ea typeface="Montserrat Medium"/>
                <a:cs typeface="Montserrat Medium"/>
                <a:sym typeface="Montserrat Medium"/>
              </a:rPr>
              <a:t>pembuatan</a:t>
            </a:r>
            <a:r>
              <a:rPr lang="en-ID" sz="1400" b="0" i="0" u="none" strike="noStrike" cap="none" dirty="0">
                <a:solidFill>
                  <a:srgbClr val="000000"/>
                </a:solidFill>
                <a:latin typeface="Montserrat Medium"/>
                <a:ea typeface="Montserrat Medium"/>
                <a:cs typeface="Montserrat Medium"/>
                <a:sym typeface="Montserrat Medium"/>
              </a:rPr>
              <a:t> dan </a:t>
            </a:r>
            <a:r>
              <a:rPr lang="en-ID" sz="1400" b="0" i="0" u="none" strike="noStrike" cap="none" dirty="0" err="1">
                <a:solidFill>
                  <a:srgbClr val="000000"/>
                </a:solidFill>
                <a:latin typeface="Montserrat Medium"/>
                <a:ea typeface="Montserrat Medium"/>
                <a:cs typeface="Montserrat Medium"/>
                <a:sym typeface="Montserrat Medium"/>
              </a:rPr>
              <a:t>evaluasi</a:t>
            </a:r>
            <a:r>
              <a:rPr lang="en-ID" sz="1400" b="0" i="0" u="none" strike="noStrike" cap="none" dirty="0">
                <a:solidFill>
                  <a:srgbClr val="000000"/>
                </a:solidFill>
                <a:latin typeface="Montserrat Medium"/>
                <a:ea typeface="Montserrat Medium"/>
                <a:cs typeface="Montserrat Medium"/>
                <a:sym typeface="Montserrat Medium"/>
              </a:rPr>
              <a:t> model.</a:t>
            </a:r>
            <a:endParaRPr sz="1400" b="0" i="0" u="none" strike="noStrike" cap="none" dirty="0">
              <a:solidFill>
                <a:srgbClr val="000000"/>
              </a:solidFill>
              <a:latin typeface="Montserrat Medium"/>
              <a:ea typeface="Montserrat Medium"/>
              <a:cs typeface="Montserrat Medium"/>
              <a:sym typeface="Montserrat Medium"/>
            </a:endParaRPr>
          </a:p>
        </p:txBody>
      </p:sp>
      <p:sp>
        <p:nvSpPr>
          <p:cNvPr id="680" name="Google Shape;680;g251c746dc5d_4_385"/>
          <p:cNvSpPr txBox="1"/>
          <p:nvPr/>
        </p:nvSpPr>
        <p:spPr>
          <a:xfrm>
            <a:off x="364000" y="3472707"/>
            <a:ext cx="7827000" cy="615523"/>
          </a:xfrm>
          <a:prstGeom prst="rect">
            <a:avLst/>
          </a:prstGeom>
          <a:gradFill>
            <a:gsLst>
              <a:gs pos="0">
                <a:srgbClr val="C7D1E3"/>
              </a:gs>
              <a:gs pos="50000">
                <a:srgbClr val="DCE2EC"/>
              </a:gs>
              <a:gs pos="100000">
                <a:srgbClr val="EDF0F5"/>
              </a:gs>
            </a:gsLst>
            <a:lin ang="0" scaled="0"/>
          </a:gradFill>
          <a:ln>
            <a:noFill/>
          </a:ln>
        </p:spPr>
        <p:txBody>
          <a:bodyPr spcFirstLastPara="1" wrap="square" lIns="91425" tIns="91425" rIns="91425" bIns="91425" anchor="t" anchorCtr="0">
            <a:spAutoFit/>
          </a:bodyPr>
          <a:lstStyle/>
          <a:p>
            <a:pPr marL="457200" marR="0" lvl="0" indent="-317500" algn="just" rtl="0">
              <a:spcBef>
                <a:spcPts val="0"/>
              </a:spcBef>
              <a:spcAft>
                <a:spcPts val="0"/>
              </a:spcAft>
              <a:buClr>
                <a:srgbClr val="000000"/>
              </a:buClr>
              <a:buSzPts val="1400"/>
              <a:buFont typeface="Montserrat Medium"/>
              <a:buChar char="●"/>
            </a:pPr>
            <a:r>
              <a:rPr lang="en-ID" sz="1400" b="0" i="0" u="none" strike="noStrike" cap="none" dirty="0">
                <a:solidFill>
                  <a:srgbClr val="000000"/>
                </a:solidFill>
                <a:latin typeface="Montserrat Medium"/>
                <a:ea typeface="Montserrat Medium"/>
                <a:cs typeface="Montserrat Medium"/>
                <a:sym typeface="Montserrat Medium"/>
              </a:rPr>
              <a:t>Model </a:t>
            </a:r>
            <a:r>
              <a:rPr lang="en-ID" sz="1400" b="0" i="0" u="none" strike="noStrike" cap="none" dirty="0" err="1">
                <a:solidFill>
                  <a:srgbClr val="000000"/>
                </a:solidFill>
                <a:latin typeface="Montserrat Medium"/>
                <a:ea typeface="Montserrat Medium"/>
                <a:cs typeface="Montserrat Medium"/>
                <a:sym typeface="Montserrat Medium"/>
              </a:rPr>
              <a:t>klasifikasi</a:t>
            </a:r>
            <a:r>
              <a:rPr lang="en-ID" sz="1400" b="0" i="0" u="none" strike="noStrike" cap="none" dirty="0">
                <a:solidFill>
                  <a:srgbClr val="000000"/>
                </a:solidFill>
                <a:latin typeface="Montserrat Medium"/>
                <a:ea typeface="Montserrat Medium"/>
                <a:cs typeface="Montserrat Medium"/>
                <a:sym typeface="Montserrat Medium"/>
              </a:rPr>
              <a:t> </a:t>
            </a:r>
            <a:r>
              <a:rPr lang="en-ID" sz="1400" b="0" i="0" u="none" strike="noStrike" cap="none" dirty="0" err="1">
                <a:solidFill>
                  <a:srgbClr val="000000"/>
                </a:solidFill>
                <a:latin typeface="Montserrat Medium"/>
                <a:ea typeface="Montserrat Medium"/>
                <a:cs typeface="Montserrat Medium"/>
                <a:sym typeface="Montserrat Medium"/>
              </a:rPr>
              <a:t>terbaik</a:t>
            </a:r>
            <a:r>
              <a:rPr lang="en-ID" sz="1400" b="0" i="0" u="none" strike="noStrike" cap="none" dirty="0">
                <a:solidFill>
                  <a:srgbClr val="000000"/>
                </a:solidFill>
                <a:latin typeface="Montserrat Medium"/>
                <a:ea typeface="Montserrat Medium"/>
                <a:cs typeface="Montserrat Medium"/>
                <a:sym typeface="Montserrat Medium"/>
              </a:rPr>
              <a:t> </a:t>
            </a:r>
            <a:r>
              <a:rPr lang="en-ID" sz="1400" b="0" i="0" u="none" strike="noStrike" cap="none" dirty="0" err="1">
                <a:solidFill>
                  <a:srgbClr val="000000"/>
                </a:solidFill>
                <a:latin typeface="Montserrat Medium"/>
                <a:ea typeface="Montserrat Medium"/>
                <a:cs typeface="Montserrat Medium"/>
                <a:sym typeface="Montserrat Medium"/>
              </a:rPr>
              <a:t>untuk</a:t>
            </a:r>
            <a:r>
              <a:rPr lang="en-ID" sz="1400" b="0" i="0" u="none" strike="noStrike" cap="none" dirty="0">
                <a:solidFill>
                  <a:srgbClr val="000000"/>
                </a:solidFill>
                <a:latin typeface="Montserrat Medium"/>
                <a:ea typeface="Montserrat Medium"/>
                <a:cs typeface="Montserrat Medium"/>
                <a:sym typeface="Montserrat Medium"/>
              </a:rPr>
              <a:t> </a:t>
            </a:r>
            <a:r>
              <a:rPr lang="en-ID" sz="1400" b="0" i="0" u="none" strike="noStrike" cap="none" dirty="0" err="1">
                <a:solidFill>
                  <a:srgbClr val="000000"/>
                </a:solidFill>
                <a:latin typeface="Montserrat Medium"/>
                <a:ea typeface="Montserrat Medium"/>
                <a:cs typeface="Montserrat Medium"/>
                <a:sym typeface="Montserrat Medium"/>
              </a:rPr>
              <a:t>mengkategorisasi</a:t>
            </a:r>
            <a:r>
              <a:rPr lang="en-ID" sz="1400" b="0" i="0" u="none" strike="noStrike" cap="none" dirty="0">
                <a:solidFill>
                  <a:srgbClr val="000000"/>
                </a:solidFill>
                <a:latin typeface="Montserrat Medium"/>
                <a:ea typeface="Montserrat Medium"/>
                <a:cs typeface="Montserrat Medium"/>
                <a:sym typeface="Montserrat Medium"/>
              </a:rPr>
              <a:t> </a:t>
            </a:r>
            <a:r>
              <a:rPr lang="en-ID" sz="1400" b="0" i="0" u="none" strike="noStrike" cap="none" dirty="0" err="1">
                <a:solidFill>
                  <a:srgbClr val="000000"/>
                </a:solidFill>
                <a:latin typeface="Montserrat Medium"/>
                <a:ea typeface="Montserrat Medium"/>
                <a:cs typeface="Montserrat Medium"/>
                <a:sym typeface="Montserrat Medium"/>
              </a:rPr>
              <a:t>berita</a:t>
            </a:r>
            <a:r>
              <a:rPr lang="en-ID" sz="1400" b="0" i="0" u="none" strike="noStrike" cap="none" dirty="0">
                <a:solidFill>
                  <a:srgbClr val="000000"/>
                </a:solidFill>
                <a:latin typeface="Montserrat Medium"/>
                <a:ea typeface="Montserrat Medium"/>
                <a:cs typeface="Montserrat Medium"/>
                <a:sym typeface="Montserrat Medium"/>
              </a:rPr>
              <a:t> </a:t>
            </a:r>
            <a:r>
              <a:rPr lang="en-ID" sz="1400" b="0" i="0" u="none" strike="noStrike" cap="none" dirty="0" err="1">
                <a:solidFill>
                  <a:srgbClr val="000000"/>
                </a:solidFill>
                <a:latin typeface="Montserrat Medium"/>
                <a:ea typeface="Montserrat Medium"/>
                <a:cs typeface="Montserrat Medium"/>
                <a:sym typeface="Montserrat Medium"/>
              </a:rPr>
              <a:t>adalah</a:t>
            </a:r>
            <a:r>
              <a:rPr lang="en-ID" sz="1400" b="0" i="0" u="none" strike="noStrike" cap="none" dirty="0">
                <a:solidFill>
                  <a:srgbClr val="000000"/>
                </a:solidFill>
                <a:latin typeface="Montserrat Medium"/>
                <a:ea typeface="Montserrat Medium"/>
                <a:cs typeface="Montserrat Medium"/>
                <a:sym typeface="Montserrat Medium"/>
              </a:rPr>
              <a:t> model Support </a:t>
            </a:r>
            <a:r>
              <a:rPr lang="en-ID" sz="1400" b="0" i="0" u="none" strike="noStrike" cap="none">
                <a:solidFill>
                  <a:srgbClr val="000000"/>
                </a:solidFill>
                <a:latin typeface="Montserrat Medium"/>
                <a:ea typeface="Montserrat Medium"/>
                <a:cs typeface="Montserrat Medium"/>
                <a:sym typeface="Montserrat Medium"/>
              </a:rPr>
              <a:t>Vector Machine (SVM).</a:t>
            </a:r>
            <a:endParaRPr sz="1400" b="0" i="0" u="none" strike="noStrike" cap="none" dirty="0">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6"/>
          <p:cNvSpPr/>
          <p:nvPr/>
        </p:nvSpPr>
        <p:spPr>
          <a:xfrm>
            <a:off x="1276350" y="2202452"/>
            <a:ext cx="6591300" cy="738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ID" sz="4400" b="1" i="0" u="none" strike="noStrike" cap="none">
                <a:solidFill>
                  <a:schemeClr val="dk1"/>
                </a:solidFill>
                <a:latin typeface="Montserrat"/>
                <a:ea typeface="Montserrat"/>
                <a:cs typeface="Montserrat"/>
                <a:sym typeface="Montserrat"/>
              </a:rPr>
              <a:t>TERIMA KASIH</a:t>
            </a:r>
            <a:endParaRPr sz="4400" b="1" i="0" u="none" strike="noStrike" cap="none">
              <a:solidFill>
                <a:schemeClr val="dk1"/>
              </a:solidFill>
              <a:latin typeface="Montserrat"/>
              <a:ea typeface="Montserrat"/>
              <a:cs typeface="Montserrat"/>
              <a:sym typeface="Montserrat"/>
            </a:endParaRPr>
          </a:p>
        </p:txBody>
      </p:sp>
      <p:sp>
        <p:nvSpPr>
          <p:cNvPr id="686" name="Google Shape;686;p16"/>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87" name="Google Shape;687;p16"/>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88" name="Google Shape;688;p16"/>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89" name="Google Shape;689;p16"/>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0" name="Google Shape;690;p16"/>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91" name="Google Shape;691;p16"/>
          <p:cNvGrpSpPr/>
          <p:nvPr/>
        </p:nvGrpSpPr>
        <p:grpSpPr>
          <a:xfrm>
            <a:off x="272425" y="-5061"/>
            <a:ext cx="1080000" cy="1080000"/>
            <a:chOff x="272425" y="-5061"/>
            <a:chExt cx="1080000" cy="1080000"/>
          </a:xfrm>
        </p:grpSpPr>
        <p:sp>
          <p:nvSpPr>
            <p:cNvPr id="692" name="Google Shape;692;p16"/>
            <p:cNvSpPr/>
            <p:nvPr/>
          </p:nvSpPr>
          <p:spPr>
            <a:xfrm>
              <a:off x="272425" y="-5061"/>
              <a:ext cx="1080000" cy="1080000"/>
            </a:xfrm>
            <a:prstGeom prst="rect">
              <a:avLst/>
            </a:prstGeom>
            <a:solidFill>
              <a:srgbClr val="014D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93" name="Google Shape;693;p16"/>
            <p:cNvPicPr preferRelativeResize="0"/>
            <p:nvPr/>
          </p:nvPicPr>
          <p:blipFill rotWithShape="1">
            <a:blip r:embed="rId3">
              <a:alphaModFix/>
            </a:blip>
            <a:srcRect/>
            <a:stretch/>
          </p:blipFill>
          <p:spPr>
            <a:xfrm>
              <a:off x="344840" y="77750"/>
              <a:ext cx="935181" cy="914400"/>
            </a:xfrm>
            <a:prstGeom prst="rect">
              <a:avLst/>
            </a:prstGeom>
            <a:noFill/>
            <a:ln>
              <a:noFill/>
            </a:ln>
          </p:spPr>
        </p:pic>
      </p:grpSp>
      <p:sp>
        <p:nvSpPr>
          <p:cNvPr id="694" name="Google Shape;694;p16"/>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695" name="Google Shape;695;p16"/>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2516dc218fd_0_66"/>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4" name="Google Shape;144;g2516dc218fd_0_66"/>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5" name="Google Shape;145;g2516dc218fd_0_66"/>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6" name="Google Shape;146;g2516dc218fd_0_66"/>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g2516dc218fd_0_66"/>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g2516dc218fd_0_66"/>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 name="Google Shape;149;g2516dc218fd_0_66"/>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 name="Google Shape;150;g2516dc218fd_0_66"/>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a:latin typeface="Montserrat"/>
                <a:ea typeface="Montserrat"/>
                <a:cs typeface="Montserrat"/>
                <a:sym typeface="Montserrat"/>
              </a:rPr>
              <a:t>Tujuan &amp; Manfaat</a:t>
            </a:r>
            <a:endParaRPr sz="2500" b="1">
              <a:latin typeface="Montserrat"/>
              <a:ea typeface="Montserrat"/>
              <a:cs typeface="Montserrat"/>
              <a:sym typeface="Montserrat"/>
            </a:endParaRPr>
          </a:p>
        </p:txBody>
      </p:sp>
      <p:pic>
        <p:nvPicPr>
          <p:cNvPr id="151" name="Google Shape;151;g2516dc218fd_0_66"/>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152" name="Google Shape;152;g2516dc218fd_0_66"/>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153" name="Google Shape;153;g2516dc218fd_0_66"/>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sp>
        <p:nvSpPr>
          <p:cNvPr id="154" name="Google Shape;154;g2516dc218fd_0_66"/>
          <p:cNvSpPr txBox="1"/>
          <p:nvPr/>
        </p:nvSpPr>
        <p:spPr>
          <a:xfrm>
            <a:off x="152400" y="2845888"/>
            <a:ext cx="3960000" cy="10467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1000"/>
              </a:spcAft>
              <a:buClr>
                <a:schemeClr val="dk1"/>
              </a:buClr>
              <a:buSzPts val="1100"/>
              <a:buFont typeface="Arial"/>
              <a:buNone/>
            </a:pPr>
            <a:r>
              <a:rPr lang="en-ID" sz="1400" b="0" i="0" u="none" strike="noStrike" cap="none">
                <a:solidFill>
                  <a:schemeClr val="dk1"/>
                </a:solidFill>
                <a:latin typeface="Montserrat"/>
                <a:ea typeface="Montserrat"/>
                <a:cs typeface="Montserrat"/>
                <a:sym typeface="Montserrat"/>
              </a:rPr>
              <a:t>Membandingkan kinerja algoritma klasifikasi Decision Tree, Support Vector Machine (SVM), dan Naive Bayes dalam kategorisasi berita Detikcom.</a:t>
            </a:r>
            <a:endParaRPr sz="1400" b="0" i="0" u="none" strike="noStrike" cap="none">
              <a:solidFill>
                <a:schemeClr val="dk1"/>
              </a:solidFill>
              <a:latin typeface="Montserrat"/>
              <a:ea typeface="Montserrat"/>
              <a:cs typeface="Montserrat"/>
              <a:sym typeface="Montserrat"/>
            </a:endParaRPr>
          </a:p>
        </p:txBody>
      </p:sp>
      <p:sp>
        <p:nvSpPr>
          <p:cNvPr id="155" name="Google Shape;155;g2516dc218fd_0_66"/>
          <p:cNvSpPr txBox="1"/>
          <p:nvPr/>
        </p:nvSpPr>
        <p:spPr>
          <a:xfrm>
            <a:off x="4963950" y="2845888"/>
            <a:ext cx="3960000" cy="10467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1000"/>
              </a:spcAft>
              <a:buClr>
                <a:schemeClr val="dk1"/>
              </a:buClr>
              <a:buSzPts val="1100"/>
              <a:buFont typeface="Arial"/>
              <a:buNone/>
            </a:pPr>
            <a:r>
              <a:rPr lang="en-ID" sz="1400" b="0" i="0" u="none" strike="noStrike" cap="none">
                <a:solidFill>
                  <a:schemeClr val="dk1"/>
                </a:solidFill>
                <a:latin typeface="Montserrat"/>
                <a:ea typeface="Montserrat"/>
                <a:cs typeface="Montserrat"/>
                <a:sym typeface="Montserrat"/>
              </a:rPr>
              <a:t>Mengetahui dengan baik mengenai kinerja algoritma Decision Tree, SVM, dan Naive Bayes dalam kategorisasi berita Detikcom.</a:t>
            </a:r>
            <a:endParaRPr sz="1400" b="0" i="0" u="none" strike="noStrike" cap="none">
              <a:solidFill>
                <a:schemeClr val="dk1"/>
              </a:solidFill>
              <a:latin typeface="Montserrat"/>
              <a:ea typeface="Montserrat"/>
              <a:cs typeface="Montserrat"/>
              <a:sym typeface="Montserrat"/>
            </a:endParaRPr>
          </a:p>
        </p:txBody>
      </p:sp>
      <p:pic>
        <p:nvPicPr>
          <p:cNvPr id="156" name="Google Shape;156;g2516dc218fd_0_66"/>
          <p:cNvPicPr preferRelativeResize="0"/>
          <p:nvPr/>
        </p:nvPicPr>
        <p:blipFill rotWithShape="1">
          <a:blip r:embed="rId4">
            <a:alphaModFix/>
          </a:blip>
          <a:srcRect/>
          <a:stretch/>
        </p:blipFill>
        <p:spPr>
          <a:xfrm>
            <a:off x="1412400" y="1288388"/>
            <a:ext cx="1440000" cy="1440000"/>
          </a:xfrm>
          <a:prstGeom prst="rect">
            <a:avLst/>
          </a:prstGeom>
          <a:noFill/>
          <a:ln>
            <a:noFill/>
          </a:ln>
        </p:spPr>
      </p:pic>
      <p:pic>
        <p:nvPicPr>
          <p:cNvPr id="157" name="Google Shape;157;g2516dc218fd_0_66"/>
          <p:cNvPicPr preferRelativeResize="0"/>
          <p:nvPr/>
        </p:nvPicPr>
        <p:blipFill rotWithShape="1">
          <a:blip r:embed="rId5">
            <a:alphaModFix/>
          </a:blip>
          <a:srcRect/>
          <a:stretch/>
        </p:blipFill>
        <p:spPr>
          <a:xfrm>
            <a:off x="6223950" y="1288388"/>
            <a:ext cx="1440000" cy="1440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516dc218fd_0_52"/>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3" name="Google Shape;163;g2516dc218fd_0_52"/>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g2516dc218fd_0_52"/>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g2516dc218fd_0_52"/>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g2516dc218fd_0_52"/>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7" name="Google Shape;167;g2516dc218fd_0_52"/>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g2516dc218fd_0_52"/>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9" name="Google Shape;169;g2516dc218fd_0_52"/>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a:latin typeface="Montserrat"/>
                <a:ea typeface="Montserrat"/>
                <a:cs typeface="Montserrat"/>
                <a:sym typeface="Montserrat"/>
              </a:rPr>
              <a:t>Penelitian Terdahulu</a:t>
            </a:r>
            <a:endParaRPr sz="2500" b="1">
              <a:latin typeface="Montserrat"/>
              <a:ea typeface="Montserrat"/>
              <a:cs typeface="Montserrat"/>
              <a:sym typeface="Montserrat"/>
            </a:endParaRPr>
          </a:p>
        </p:txBody>
      </p:sp>
      <p:pic>
        <p:nvPicPr>
          <p:cNvPr id="170" name="Google Shape;170;g2516dc218fd_0_52"/>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171" name="Google Shape;171;g2516dc218fd_0_52"/>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172" name="Google Shape;172;g2516dc218fd_0_52"/>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sp>
        <p:nvSpPr>
          <p:cNvPr id="173" name="Google Shape;173;g2516dc218fd_0_52"/>
          <p:cNvSpPr/>
          <p:nvPr/>
        </p:nvSpPr>
        <p:spPr>
          <a:xfrm>
            <a:off x="342275" y="1255850"/>
            <a:ext cx="2286600" cy="4752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4" name="Google Shape;174;g2516dc218fd_0_52"/>
          <p:cNvSpPr txBox="1"/>
          <p:nvPr/>
        </p:nvSpPr>
        <p:spPr>
          <a:xfrm>
            <a:off x="342275" y="1266050"/>
            <a:ext cx="2286600" cy="47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ID" sz="1300" b="1" i="0" u="none" strike="noStrike" cap="none" dirty="0" err="1">
                <a:solidFill>
                  <a:schemeClr val="dk1"/>
                </a:solidFill>
                <a:latin typeface="Montserrat"/>
                <a:ea typeface="Montserrat"/>
                <a:cs typeface="Montserrat"/>
                <a:sym typeface="Montserrat"/>
              </a:rPr>
              <a:t>Bening</a:t>
            </a:r>
            <a:r>
              <a:rPr lang="en-ID" sz="1300" b="1" i="0" u="none" strike="noStrike" cap="none" dirty="0">
                <a:solidFill>
                  <a:schemeClr val="dk1"/>
                </a:solidFill>
                <a:latin typeface="Montserrat"/>
                <a:ea typeface="Montserrat"/>
                <a:cs typeface="Montserrat"/>
                <a:sym typeface="Montserrat"/>
              </a:rPr>
              <a:t> </a:t>
            </a:r>
            <a:r>
              <a:rPr lang="en-ID" sz="1300" b="1" i="0" u="none" strike="noStrike" cap="none" dirty="0" err="1">
                <a:solidFill>
                  <a:schemeClr val="dk1"/>
                </a:solidFill>
                <a:latin typeface="Montserrat"/>
                <a:ea typeface="Montserrat"/>
                <a:cs typeface="Montserrat"/>
                <a:sym typeface="Montserrat"/>
              </a:rPr>
              <a:t>Herwijayanti</a:t>
            </a:r>
            <a:r>
              <a:rPr lang="en-ID" sz="1300" b="1" i="0" u="none" strike="noStrike" cap="none" dirty="0">
                <a:solidFill>
                  <a:schemeClr val="dk1"/>
                </a:solidFill>
                <a:latin typeface="Montserrat"/>
                <a:ea typeface="Montserrat"/>
                <a:cs typeface="Montserrat"/>
                <a:sym typeface="Montserrat"/>
              </a:rPr>
              <a:t> (2018)</a:t>
            </a:r>
            <a:endParaRPr sz="1300" b="1" i="0" u="none" strike="noStrike" cap="none" dirty="0">
              <a:solidFill>
                <a:schemeClr val="dk1"/>
              </a:solidFill>
              <a:latin typeface="Montserrat"/>
              <a:ea typeface="Montserrat"/>
              <a:cs typeface="Montserrat"/>
              <a:sym typeface="Montserrat"/>
            </a:endParaRPr>
          </a:p>
        </p:txBody>
      </p:sp>
      <p:sp>
        <p:nvSpPr>
          <p:cNvPr id="175" name="Google Shape;175;g2516dc218fd_0_52"/>
          <p:cNvSpPr/>
          <p:nvPr/>
        </p:nvSpPr>
        <p:spPr>
          <a:xfrm>
            <a:off x="3342100" y="1275225"/>
            <a:ext cx="2286600" cy="4752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g2516dc218fd_0_52"/>
          <p:cNvSpPr/>
          <p:nvPr/>
        </p:nvSpPr>
        <p:spPr>
          <a:xfrm>
            <a:off x="6341925" y="1275225"/>
            <a:ext cx="2286600" cy="4752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7" name="Google Shape;177;g2516dc218fd_0_52"/>
          <p:cNvSpPr txBox="1"/>
          <p:nvPr/>
        </p:nvSpPr>
        <p:spPr>
          <a:xfrm>
            <a:off x="3342100" y="1275225"/>
            <a:ext cx="2286600" cy="47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buClr>
                <a:schemeClr val="dk1"/>
              </a:buClr>
              <a:buSzPts val="1100"/>
              <a:buFont typeface="Arial"/>
              <a:buNone/>
            </a:pPr>
            <a:r>
              <a:rPr lang="en-ID" sz="1400" b="1" i="0" u="none" strike="noStrike" cap="none" dirty="0">
                <a:solidFill>
                  <a:schemeClr val="dk1"/>
                </a:solidFill>
                <a:latin typeface="Montserrat"/>
                <a:ea typeface="Montserrat"/>
                <a:cs typeface="Montserrat"/>
                <a:sym typeface="Montserrat"/>
              </a:rPr>
              <a:t>Siti Nur </a:t>
            </a:r>
            <a:r>
              <a:rPr lang="en-ID" sz="1400" b="1" i="0" u="none" strike="noStrike" cap="none" dirty="0" err="1">
                <a:solidFill>
                  <a:schemeClr val="dk1"/>
                </a:solidFill>
                <a:latin typeface="Montserrat"/>
                <a:ea typeface="Montserrat"/>
                <a:cs typeface="Montserrat"/>
                <a:sym typeface="Montserrat"/>
              </a:rPr>
              <a:t>Aisyah</a:t>
            </a:r>
            <a:r>
              <a:rPr lang="en-ID" sz="1400" b="1" i="0" u="none" strike="noStrike" cap="none" dirty="0">
                <a:solidFill>
                  <a:schemeClr val="dk1"/>
                </a:solidFill>
                <a:latin typeface="Montserrat"/>
                <a:ea typeface="Montserrat"/>
                <a:cs typeface="Montserrat"/>
                <a:sym typeface="Montserrat"/>
              </a:rPr>
              <a:t> (2016)</a:t>
            </a:r>
            <a:endParaRPr sz="1400" b="1" i="0" u="none" strike="noStrike" cap="none" dirty="0">
              <a:solidFill>
                <a:schemeClr val="dk1"/>
              </a:solidFill>
              <a:latin typeface="Montserrat"/>
              <a:ea typeface="Montserrat"/>
              <a:cs typeface="Montserrat"/>
              <a:sym typeface="Montserrat"/>
            </a:endParaRPr>
          </a:p>
        </p:txBody>
      </p:sp>
      <p:sp>
        <p:nvSpPr>
          <p:cNvPr id="178" name="Google Shape;178;g2516dc218fd_0_52"/>
          <p:cNvSpPr txBox="1"/>
          <p:nvPr/>
        </p:nvSpPr>
        <p:spPr>
          <a:xfrm>
            <a:off x="6341925" y="1275225"/>
            <a:ext cx="2286600" cy="48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buClr>
                <a:schemeClr val="dk1"/>
              </a:buClr>
              <a:buSzPts val="1100"/>
              <a:buFont typeface="Arial"/>
              <a:buNone/>
            </a:pPr>
            <a:r>
              <a:rPr lang="en-ID" sz="1400" b="1" i="0" u="none" strike="noStrike" cap="none" dirty="0" err="1">
                <a:solidFill>
                  <a:schemeClr val="dk1"/>
                </a:solidFill>
                <a:latin typeface="Montserrat"/>
                <a:ea typeface="Montserrat"/>
                <a:cs typeface="Montserrat"/>
                <a:sym typeface="Montserrat"/>
              </a:rPr>
              <a:t>Dio</a:t>
            </a:r>
            <a:r>
              <a:rPr lang="en-ID" sz="1400" b="1" i="0" u="none" strike="noStrike" cap="none" dirty="0">
                <a:solidFill>
                  <a:schemeClr val="dk1"/>
                </a:solidFill>
                <a:latin typeface="Montserrat"/>
                <a:ea typeface="Montserrat"/>
                <a:cs typeface="Montserrat"/>
                <a:sym typeface="Montserrat"/>
              </a:rPr>
              <a:t> </a:t>
            </a:r>
            <a:r>
              <a:rPr lang="en-ID" sz="1400" b="1" i="0" u="none" strike="noStrike" cap="none" dirty="0" err="1">
                <a:solidFill>
                  <a:schemeClr val="dk1"/>
                </a:solidFill>
                <a:latin typeface="Montserrat"/>
                <a:ea typeface="Montserrat"/>
                <a:cs typeface="Montserrat"/>
                <a:sym typeface="Montserrat"/>
              </a:rPr>
              <a:t>Ariadi</a:t>
            </a:r>
            <a:r>
              <a:rPr lang="en-ID" sz="1400" b="1" i="0" u="none" strike="noStrike" cap="none" dirty="0">
                <a:solidFill>
                  <a:schemeClr val="dk1"/>
                </a:solidFill>
                <a:latin typeface="Montserrat"/>
                <a:ea typeface="Montserrat"/>
                <a:cs typeface="Montserrat"/>
                <a:sym typeface="Montserrat"/>
              </a:rPr>
              <a:t> (2015)</a:t>
            </a:r>
            <a:endParaRPr sz="1400" b="1" i="0" u="none" strike="noStrike" cap="none" dirty="0">
              <a:solidFill>
                <a:schemeClr val="dk1"/>
              </a:solidFill>
              <a:latin typeface="Montserrat"/>
              <a:ea typeface="Montserrat"/>
              <a:cs typeface="Montserrat"/>
              <a:sym typeface="Montserrat"/>
            </a:endParaRPr>
          </a:p>
        </p:txBody>
      </p:sp>
      <p:sp>
        <p:nvSpPr>
          <p:cNvPr id="179" name="Google Shape;179;g2516dc218fd_0_52"/>
          <p:cNvSpPr txBox="1"/>
          <p:nvPr/>
        </p:nvSpPr>
        <p:spPr>
          <a:xfrm>
            <a:off x="3225400" y="1920550"/>
            <a:ext cx="2520000" cy="21858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1000"/>
              </a:spcAft>
              <a:buClr>
                <a:schemeClr val="dk1"/>
              </a:buClr>
              <a:buSzPts val="1100"/>
              <a:buFont typeface="Arial"/>
              <a:buNone/>
            </a:pPr>
            <a:r>
              <a:rPr lang="en-ID" sz="1300" b="0" i="0" u="none" strike="noStrike" cap="none">
                <a:solidFill>
                  <a:schemeClr val="dk1"/>
                </a:solidFill>
                <a:latin typeface="Montserrat"/>
                <a:ea typeface="Montserrat"/>
                <a:cs typeface="Montserrat"/>
                <a:sym typeface="Montserrat"/>
              </a:rPr>
              <a:t>Mengklasifikasikan berita online berdasarkan kategori berita menggunakan metode SVM dan KNN. didapatkan hasil akurasi menggunakan metode SVM sebesar 93.2%. sedangkan menggunakan KNN didapatkan hasil akurasi hanya sebesar 60%.</a:t>
            </a:r>
            <a:endParaRPr sz="1300" b="0" i="0" u="none" strike="noStrike" cap="none">
              <a:solidFill>
                <a:schemeClr val="dk1"/>
              </a:solidFill>
              <a:latin typeface="Montserrat"/>
              <a:ea typeface="Montserrat"/>
              <a:cs typeface="Montserrat"/>
              <a:sym typeface="Montserrat"/>
            </a:endParaRPr>
          </a:p>
        </p:txBody>
      </p:sp>
      <p:sp>
        <p:nvSpPr>
          <p:cNvPr id="180" name="Google Shape;180;g2516dc218fd_0_52"/>
          <p:cNvSpPr txBox="1"/>
          <p:nvPr/>
        </p:nvSpPr>
        <p:spPr>
          <a:xfrm>
            <a:off x="6293775" y="1920550"/>
            <a:ext cx="2535300" cy="29862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1000"/>
              </a:spcAft>
              <a:buClr>
                <a:schemeClr val="dk1"/>
              </a:buClr>
              <a:buSzPts val="1100"/>
              <a:buFont typeface="Arial"/>
              <a:buNone/>
            </a:pPr>
            <a:r>
              <a:rPr lang="en-ID" sz="1300" b="0" i="0" u="none" strike="noStrike" cap="none">
                <a:solidFill>
                  <a:schemeClr val="dk1"/>
                </a:solidFill>
                <a:latin typeface="Montserrat"/>
                <a:ea typeface="Montserrat"/>
                <a:cs typeface="Montserrat"/>
                <a:sym typeface="Montserrat"/>
              </a:rPr>
              <a:t>penelitian mengenai klasifikasi teks berita yang bersumber dari koran online kompas.com. Berdasarkan penelitian didapatkan performa terbaik menggunakan metode Support vector machine dengan nilai akurasi sebesar 88,1% dan menggunakan metode Naïve bayes classifier mendapatkan nilai akurasi sebesar 82,2%.</a:t>
            </a:r>
            <a:endParaRPr sz="1300" b="0" i="0" u="none" strike="noStrike" cap="none">
              <a:solidFill>
                <a:schemeClr val="dk1"/>
              </a:solidFill>
              <a:latin typeface="Montserrat"/>
              <a:ea typeface="Montserrat"/>
              <a:cs typeface="Montserrat"/>
              <a:sym typeface="Montserrat"/>
            </a:endParaRPr>
          </a:p>
        </p:txBody>
      </p:sp>
      <p:sp>
        <p:nvSpPr>
          <p:cNvPr id="181" name="Google Shape;181;g2516dc218fd_0_52"/>
          <p:cNvSpPr txBox="1"/>
          <p:nvPr/>
        </p:nvSpPr>
        <p:spPr>
          <a:xfrm>
            <a:off x="225575" y="1911025"/>
            <a:ext cx="2520000" cy="27861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1000"/>
              </a:spcAft>
              <a:buClr>
                <a:schemeClr val="dk1"/>
              </a:buClr>
              <a:buSzPts val="1100"/>
              <a:buFont typeface="Arial"/>
              <a:buNone/>
            </a:pPr>
            <a:r>
              <a:rPr lang="en-ID" sz="1300" b="0" i="0" u="none" strike="noStrike" cap="none">
                <a:solidFill>
                  <a:schemeClr val="dk1"/>
                </a:solidFill>
                <a:latin typeface="Montserrat"/>
                <a:ea typeface="Montserrat"/>
                <a:cs typeface="Montserrat"/>
                <a:sym typeface="Montserrat"/>
              </a:rPr>
              <a:t>Melakukan klasifikasi dengan pembobotan Term Frequency-Inverse Document Frequency (TF-IDF) dan Cosine Similarity. berdasarkan 4 kali pengujian didapatkan rata-rata hasil pengujian sebesar 91.25%. akurasi tertinggi pada pengujian ke 3 dengan pembagian data training dan data testing 70:30 nilai akurasi 100%</a:t>
            </a:r>
            <a:endParaRPr sz="13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2516dc218fd_0_100"/>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7" name="Google Shape;187;g2516dc218fd_0_100"/>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8" name="Google Shape;188;g2516dc218fd_0_100"/>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9" name="Google Shape;189;g2516dc218fd_0_100"/>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0" name="Google Shape;190;g2516dc218fd_0_100"/>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g2516dc218fd_0_100"/>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g2516dc218fd_0_100"/>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 name="Google Shape;193;g2516dc218fd_0_100"/>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a:latin typeface="Montserrat"/>
                <a:ea typeface="Montserrat"/>
                <a:cs typeface="Montserrat"/>
                <a:sym typeface="Montserrat"/>
              </a:rPr>
              <a:t>Teori Penunjang</a:t>
            </a:r>
            <a:endParaRPr sz="2500" b="1">
              <a:latin typeface="Montserrat"/>
              <a:ea typeface="Montserrat"/>
              <a:cs typeface="Montserrat"/>
              <a:sym typeface="Montserrat"/>
            </a:endParaRPr>
          </a:p>
        </p:txBody>
      </p:sp>
      <p:pic>
        <p:nvPicPr>
          <p:cNvPr id="194" name="Google Shape;194;g2516dc218fd_0_100"/>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195" name="Google Shape;195;g2516dc218fd_0_100"/>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196" name="Google Shape;196;g2516dc218fd_0_100"/>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sp>
        <p:nvSpPr>
          <p:cNvPr id="197" name="Google Shape;197;g2516dc218fd_0_100"/>
          <p:cNvSpPr/>
          <p:nvPr/>
        </p:nvSpPr>
        <p:spPr>
          <a:xfrm>
            <a:off x="577900" y="1444925"/>
            <a:ext cx="3240000" cy="4680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g2516dc218fd_0_100"/>
          <p:cNvSpPr/>
          <p:nvPr/>
        </p:nvSpPr>
        <p:spPr>
          <a:xfrm>
            <a:off x="5326850" y="1444925"/>
            <a:ext cx="3240000" cy="4680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9" name="Google Shape;199;g2516dc218fd_0_100"/>
          <p:cNvSpPr txBox="1"/>
          <p:nvPr/>
        </p:nvSpPr>
        <p:spPr>
          <a:xfrm>
            <a:off x="577900" y="1444925"/>
            <a:ext cx="3251400" cy="46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buClr>
                <a:schemeClr val="dk1"/>
              </a:buClr>
              <a:buSzPts val="1100"/>
              <a:buFont typeface="Arial"/>
              <a:buNone/>
            </a:pPr>
            <a:r>
              <a:rPr lang="en-ID" sz="1400" b="1" i="0" u="none" strike="noStrike" cap="none" dirty="0">
                <a:solidFill>
                  <a:schemeClr val="dk1"/>
                </a:solidFill>
                <a:latin typeface="Montserrat"/>
                <a:ea typeface="Montserrat"/>
                <a:cs typeface="Montserrat"/>
                <a:sym typeface="Montserrat"/>
              </a:rPr>
              <a:t>Decision Tree</a:t>
            </a:r>
            <a:endParaRPr sz="1400" b="1" i="0" u="none" strike="noStrike" cap="none" dirty="0">
              <a:solidFill>
                <a:schemeClr val="dk1"/>
              </a:solidFill>
              <a:latin typeface="Montserrat"/>
              <a:ea typeface="Montserrat"/>
              <a:cs typeface="Montserrat"/>
              <a:sym typeface="Montserrat"/>
            </a:endParaRPr>
          </a:p>
        </p:txBody>
      </p:sp>
      <p:sp>
        <p:nvSpPr>
          <p:cNvPr id="200" name="Google Shape;200;g2516dc218fd_0_100"/>
          <p:cNvSpPr txBox="1"/>
          <p:nvPr/>
        </p:nvSpPr>
        <p:spPr>
          <a:xfrm>
            <a:off x="583600" y="2168225"/>
            <a:ext cx="3240000" cy="2517300"/>
          </a:xfrm>
          <a:prstGeom prst="rect">
            <a:avLst/>
          </a:prstGeom>
          <a:noFill/>
          <a:ln>
            <a:noFill/>
          </a:ln>
        </p:spPr>
        <p:txBody>
          <a:bodyPr spcFirstLastPara="1" wrap="square" lIns="91425" tIns="91425" rIns="91425" bIns="91425" anchor="ctr" anchorCtr="0">
            <a:noAutofit/>
          </a:bodyPr>
          <a:lstStyle/>
          <a:p>
            <a:pPr marL="0" marR="0" lvl="0" indent="457200" algn="just" rtl="0">
              <a:lnSpc>
                <a:spcPct val="100000"/>
              </a:lnSpc>
              <a:spcBef>
                <a:spcPts val="0"/>
              </a:spcBef>
              <a:spcAft>
                <a:spcPts val="0"/>
              </a:spcAft>
              <a:buClr>
                <a:srgbClr val="000000"/>
              </a:buClr>
              <a:buSzPts val="1200"/>
              <a:buFont typeface="Arial"/>
              <a:buNone/>
            </a:pPr>
            <a:r>
              <a:rPr lang="en-ID" sz="1200" b="0" i="0" u="none" strike="noStrike" cap="none">
                <a:solidFill>
                  <a:schemeClr val="dk1"/>
                </a:solidFill>
                <a:latin typeface="Montserrat"/>
                <a:ea typeface="Montserrat"/>
                <a:cs typeface="Montserrat"/>
                <a:sym typeface="Montserrat"/>
              </a:rPr>
              <a:t>Decision tree merupakan model klasifikasi yang memiliki bentuk struktur pohon dimana setiap node atau simpul dari pohon diasumsikan dengan atribut dari data, dalam hal ini adalah variabel data. Struktur pohon tersebut dapat digunakan untuk membuat keputusan atau prediksi berdasarkan aturan dan kondisi yang terdapat pada setiap node. Alasan kami memilih model klasifikasi decision tree karena cocok digunakan untuk pemodelan prediktif dan analisis data</a:t>
            </a:r>
            <a:endParaRPr sz="1200" b="0" i="0" u="none" strike="noStrike" cap="none">
              <a:solidFill>
                <a:srgbClr val="000000"/>
              </a:solidFill>
              <a:latin typeface="Montserrat"/>
              <a:ea typeface="Montserrat"/>
              <a:cs typeface="Montserrat"/>
              <a:sym typeface="Montserrat"/>
            </a:endParaRPr>
          </a:p>
        </p:txBody>
      </p:sp>
      <p:sp>
        <p:nvSpPr>
          <p:cNvPr id="201" name="Google Shape;201;g2516dc218fd_0_100"/>
          <p:cNvSpPr txBox="1"/>
          <p:nvPr/>
        </p:nvSpPr>
        <p:spPr>
          <a:xfrm>
            <a:off x="5326850" y="1444925"/>
            <a:ext cx="3251400" cy="46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buClr>
                <a:schemeClr val="dk1"/>
              </a:buClr>
              <a:buSzPts val="1100"/>
              <a:buFont typeface="Arial"/>
              <a:buNone/>
            </a:pPr>
            <a:r>
              <a:rPr lang="en-ID" sz="1400" b="1" i="0" u="none" strike="noStrike" cap="none" dirty="0">
                <a:solidFill>
                  <a:schemeClr val="dk1"/>
                </a:solidFill>
                <a:latin typeface="Montserrat"/>
                <a:ea typeface="Montserrat"/>
                <a:cs typeface="Montserrat"/>
                <a:sym typeface="Montserrat"/>
              </a:rPr>
              <a:t>Support Vector Machine (SVM)</a:t>
            </a:r>
            <a:endParaRPr sz="1400" b="1" i="0" u="none" strike="noStrike" cap="none" dirty="0">
              <a:solidFill>
                <a:schemeClr val="dk1"/>
              </a:solidFill>
              <a:latin typeface="Montserrat"/>
              <a:ea typeface="Montserrat"/>
              <a:cs typeface="Montserrat"/>
              <a:sym typeface="Montserrat"/>
            </a:endParaRPr>
          </a:p>
        </p:txBody>
      </p:sp>
      <p:sp>
        <p:nvSpPr>
          <p:cNvPr id="202" name="Google Shape;202;g2516dc218fd_0_100"/>
          <p:cNvSpPr txBox="1"/>
          <p:nvPr/>
        </p:nvSpPr>
        <p:spPr>
          <a:xfrm>
            <a:off x="5326850" y="2260625"/>
            <a:ext cx="3240000" cy="2401200"/>
          </a:xfrm>
          <a:prstGeom prst="rect">
            <a:avLst/>
          </a:prstGeom>
          <a:noFill/>
          <a:ln>
            <a:noFill/>
          </a:ln>
        </p:spPr>
        <p:txBody>
          <a:bodyPr spcFirstLastPara="1" wrap="square" lIns="91425" tIns="91425" rIns="91425" bIns="91425" anchor="ctr" anchorCtr="0">
            <a:spAutoFit/>
          </a:bodyPr>
          <a:lstStyle/>
          <a:p>
            <a:pPr marL="0" marR="0" lvl="0" indent="457200" algn="just" rtl="0">
              <a:lnSpc>
                <a:spcPct val="100000"/>
              </a:lnSpc>
              <a:spcBef>
                <a:spcPts val="0"/>
              </a:spcBef>
              <a:spcAft>
                <a:spcPts val="0"/>
              </a:spcAft>
              <a:buClr>
                <a:srgbClr val="000000"/>
              </a:buClr>
              <a:buSzPts val="1200"/>
              <a:buFont typeface="Arial"/>
              <a:buNone/>
            </a:pPr>
            <a:r>
              <a:rPr lang="en-ID" sz="1200" b="0" i="0" u="none" strike="noStrike" cap="none">
                <a:solidFill>
                  <a:schemeClr val="dk1"/>
                </a:solidFill>
                <a:latin typeface="Montserrat"/>
                <a:ea typeface="Montserrat"/>
                <a:cs typeface="Montserrat"/>
                <a:sym typeface="Montserrat"/>
              </a:rPr>
              <a:t>Support Vector Machine merupakan sistem pembelajaran dengan menggunakan ruang menggunakan    ruang hipotesis   yang   berupa   fungsi-fungsi   linear didalam  sebuah  fitur  yang  memiliki  dimensi tinggi    dan    dilatih    menggunakan    algoritma pembelajaran yang berdasarkan teori optimasi. Alasan kami memilih metode SVM karena cocok untuk memprediksi kelas atau kategori target berdasarkan fitur-fitur yang ada.</a:t>
            </a:r>
            <a:endParaRPr sz="12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227058cb198_1_25"/>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g227058cb198_1_25"/>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g227058cb198_1_25"/>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0" name="Google Shape;210;g227058cb198_1_25"/>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1" name="Google Shape;211;g227058cb198_1_25"/>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2" name="Google Shape;212;g227058cb198_1_25"/>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 name="Google Shape;213;g227058cb198_1_25"/>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4" name="Google Shape;214;g227058cb198_1_25"/>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a:latin typeface="Montserrat"/>
                <a:ea typeface="Montserrat"/>
                <a:cs typeface="Montserrat"/>
                <a:sym typeface="Montserrat"/>
              </a:rPr>
              <a:t>Teori Penunjang</a:t>
            </a:r>
            <a:endParaRPr sz="2500" b="1">
              <a:latin typeface="Montserrat"/>
              <a:ea typeface="Montserrat"/>
              <a:cs typeface="Montserrat"/>
              <a:sym typeface="Montserrat"/>
            </a:endParaRPr>
          </a:p>
        </p:txBody>
      </p:sp>
      <p:pic>
        <p:nvPicPr>
          <p:cNvPr id="215" name="Google Shape;215;g227058cb198_1_25"/>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216" name="Google Shape;216;g227058cb198_1_25"/>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217" name="Google Shape;217;g227058cb198_1_25"/>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sp>
        <p:nvSpPr>
          <p:cNvPr id="218" name="Google Shape;218;g227058cb198_1_25"/>
          <p:cNvSpPr/>
          <p:nvPr/>
        </p:nvSpPr>
        <p:spPr>
          <a:xfrm>
            <a:off x="2946300" y="1257225"/>
            <a:ext cx="3240000" cy="468000"/>
          </a:xfrm>
          <a:prstGeom prst="roundRect">
            <a:avLst>
              <a:gd name="adj" fmla="val 9418"/>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 name="Google Shape;219;g227058cb198_1_25"/>
          <p:cNvSpPr txBox="1"/>
          <p:nvPr/>
        </p:nvSpPr>
        <p:spPr>
          <a:xfrm>
            <a:off x="2946300" y="1257225"/>
            <a:ext cx="3251400" cy="46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buClr>
                <a:schemeClr val="dk1"/>
              </a:buClr>
              <a:buSzPts val="1100"/>
              <a:buFont typeface="Arial"/>
              <a:buNone/>
            </a:pPr>
            <a:r>
              <a:rPr lang="en-ID" sz="1400" b="1" i="0" u="none" strike="noStrike" cap="none" dirty="0">
                <a:solidFill>
                  <a:schemeClr val="dk1"/>
                </a:solidFill>
                <a:latin typeface="Montserrat"/>
                <a:ea typeface="Montserrat"/>
                <a:cs typeface="Montserrat"/>
                <a:sym typeface="Montserrat"/>
              </a:rPr>
              <a:t>Naive Bayes</a:t>
            </a:r>
            <a:endParaRPr sz="1400" b="1" i="0" u="none" strike="noStrike" cap="none" dirty="0">
              <a:solidFill>
                <a:schemeClr val="dk1"/>
              </a:solidFill>
              <a:latin typeface="Montserrat"/>
              <a:ea typeface="Montserrat"/>
              <a:cs typeface="Montserrat"/>
              <a:sym typeface="Montserrat"/>
            </a:endParaRPr>
          </a:p>
        </p:txBody>
      </p:sp>
      <p:sp>
        <p:nvSpPr>
          <p:cNvPr id="220" name="Google Shape;220;g227058cb198_1_25"/>
          <p:cNvSpPr txBox="1"/>
          <p:nvPr/>
        </p:nvSpPr>
        <p:spPr>
          <a:xfrm>
            <a:off x="2952000" y="1980525"/>
            <a:ext cx="3240000" cy="2216400"/>
          </a:xfrm>
          <a:prstGeom prst="rect">
            <a:avLst/>
          </a:prstGeom>
          <a:noFill/>
          <a:ln>
            <a:noFill/>
          </a:ln>
        </p:spPr>
        <p:txBody>
          <a:bodyPr spcFirstLastPara="1" wrap="square" lIns="91425" tIns="91425" rIns="91425" bIns="91425" anchor="ctr" anchorCtr="0">
            <a:spAutoFit/>
          </a:bodyPr>
          <a:lstStyle/>
          <a:p>
            <a:pPr marL="0" marR="0" lvl="0" indent="457200" algn="just" rtl="0">
              <a:lnSpc>
                <a:spcPct val="100000"/>
              </a:lnSpc>
              <a:spcBef>
                <a:spcPts val="0"/>
              </a:spcBef>
              <a:spcAft>
                <a:spcPts val="0"/>
              </a:spcAft>
              <a:buClr>
                <a:srgbClr val="000000"/>
              </a:buClr>
              <a:buSzPts val="1200"/>
              <a:buFont typeface="Arial"/>
              <a:buNone/>
            </a:pPr>
            <a:r>
              <a:rPr lang="en-ID" sz="1200" b="0" i="0" u="none" strike="noStrike" cap="none">
                <a:solidFill>
                  <a:schemeClr val="dk1"/>
                </a:solidFill>
                <a:latin typeface="Montserrat"/>
                <a:ea typeface="Montserrat"/>
                <a:cs typeface="Montserrat"/>
                <a:sym typeface="Montserrat"/>
              </a:rPr>
              <a:t>Naive Bayes merupakan pengklasifikasian dengan metode probabilitas dan statistik. Metode klasifikasi ini didasarkan pada teorema Bayes yang memprediksi peluang di masa depan berdasarkan kejadian yang telah terjadi. Klasifikasi Naïve Bayes diasumsikan bahwa keberadaan suatu fitur dalam suatu kelas tidak bergantung pada keberadaan fitur lainnya pada kelas tersebut.</a:t>
            </a:r>
            <a:endParaRPr sz="12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2516dc218fd_0_114"/>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6" name="Google Shape;226;g2516dc218fd_0_114"/>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7" name="Google Shape;227;g2516dc218fd_0_114"/>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8" name="Google Shape;228;g2516dc218fd_0_114"/>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9" name="Google Shape;229;g2516dc218fd_0_114"/>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0" name="Google Shape;230;g2516dc218fd_0_114"/>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1" name="Google Shape;231;g2516dc218fd_0_114"/>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g2516dc218fd_0_114"/>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a:latin typeface="Montserrat"/>
                <a:ea typeface="Montserrat"/>
                <a:cs typeface="Montserrat"/>
                <a:sym typeface="Montserrat"/>
              </a:rPr>
              <a:t>Prosedur Kerja</a:t>
            </a:r>
            <a:endParaRPr sz="2500" b="1">
              <a:latin typeface="Montserrat"/>
              <a:ea typeface="Montserrat"/>
              <a:cs typeface="Montserrat"/>
              <a:sym typeface="Montserrat"/>
            </a:endParaRPr>
          </a:p>
        </p:txBody>
      </p:sp>
      <p:pic>
        <p:nvPicPr>
          <p:cNvPr id="233" name="Google Shape;233;g2516dc218fd_0_114"/>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234" name="Google Shape;234;g2516dc218fd_0_114"/>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235" name="Google Shape;235;g2516dc218fd_0_114"/>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pic>
        <p:nvPicPr>
          <p:cNvPr id="236" name="Google Shape;236;g2516dc218fd_0_114"/>
          <p:cNvPicPr preferRelativeResize="0"/>
          <p:nvPr/>
        </p:nvPicPr>
        <p:blipFill rotWithShape="1">
          <a:blip r:embed="rId4">
            <a:alphaModFix/>
          </a:blip>
          <a:srcRect/>
          <a:stretch/>
        </p:blipFill>
        <p:spPr>
          <a:xfrm>
            <a:off x="152400" y="1016992"/>
            <a:ext cx="8667225" cy="368835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516dc218fd_0_128"/>
          <p:cNvSpPr/>
          <p:nvPr/>
        </p:nvSpPr>
        <p:spPr>
          <a:xfrm>
            <a:off x="-38722" y="4857750"/>
            <a:ext cx="2286600" cy="295200"/>
          </a:xfrm>
          <a:prstGeom prst="rect">
            <a:avLst/>
          </a:prstGeom>
          <a:solidFill>
            <a:srgbClr val="FFCF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 name="Google Shape;242;g2516dc218fd_0_128"/>
          <p:cNvSpPr/>
          <p:nvPr/>
        </p:nvSpPr>
        <p:spPr>
          <a:xfrm>
            <a:off x="2247900" y="4857750"/>
            <a:ext cx="6896100" cy="295200"/>
          </a:xfrm>
          <a:prstGeom prst="rect">
            <a:avLst/>
          </a:prstGeom>
          <a:solidFill>
            <a:srgbClr val="014C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 name="Google Shape;243;g2516dc218fd_0_128"/>
          <p:cNvSpPr/>
          <p:nvPr/>
        </p:nvSpPr>
        <p:spPr>
          <a:xfrm>
            <a:off x="0" y="-5062"/>
            <a:ext cx="6096000" cy="864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4" name="Google Shape;244;g2516dc218fd_0_128"/>
          <p:cNvSpPr/>
          <p:nvPr/>
        </p:nvSpPr>
        <p:spPr>
          <a:xfrm>
            <a:off x="6096000" y="-4725"/>
            <a:ext cx="2628900" cy="85800"/>
          </a:xfrm>
          <a:prstGeom prst="rect">
            <a:avLst/>
          </a:prstGeom>
          <a:solidFill>
            <a:srgbClr val="FCCD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5" name="Google Shape;245;g2516dc218fd_0_128"/>
          <p:cNvSpPr/>
          <p:nvPr/>
        </p:nvSpPr>
        <p:spPr>
          <a:xfrm>
            <a:off x="8724900" y="-4725"/>
            <a:ext cx="419100" cy="85800"/>
          </a:xfrm>
          <a:prstGeom prst="rect">
            <a:avLst/>
          </a:prstGeom>
          <a:solidFill>
            <a:srgbClr val="014C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6" name="Google Shape;246;g2516dc218fd_0_128"/>
          <p:cNvSpPr/>
          <p:nvPr/>
        </p:nvSpPr>
        <p:spPr>
          <a:xfrm rot="5400000">
            <a:off x="8203647" y="144292"/>
            <a:ext cx="864600" cy="576000"/>
          </a:xfrm>
          <a:prstGeom prst="homePlate">
            <a:avLst>
              <a:gd name="adj" fmla="val 47004"/>
            </a:avLst>
          </a:prstGeom>
          <a:solidFill>
            <a:srgbClr val="014D71"/>
          </a:solidFill>
          <a:ln w="12700" cap="flat" cmpd="sng">
            <a:solidFill>
              <a:srgbClr val="014D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7" name="Google Shape;247;g2516dc218fd_0_128"/>
          <p:cNvSpPr/>
          <p:nvPr/>
        </p:nvSpPr>
        <p:spPr>
          <a:xfrm>
            <a:off x="172825" y="778050"/>
            <a:ext cx="4398900" cy="86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8" name="Google Shape;248;g2516dc218fd_0_128"/>
          <p:cNvSpPr txBox="1">
            <a:spLocks noGrp="1"/>
          </p:cNvSpPr>
          <p:nvPr>
            <p:ph type="title" idx="4294967295"/>
          </p:nvPr>
        </p:nvSpPr>
        <p:spPr>
          <a:xfrm>
            <a:off x="172825" y="422944"/>
            <a:ext cx="4398900" cy="355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D" sz="2500" b="1" i="1">
                <a:latin typeface="Montserrat"/>
                <a:ea typeface="Montserrat"/>
                <a:cs typeface="Montserrat"/>
                <a:sym typeface="Montserrat"/>
              </a:rPr>
              <a:t>Data Collecting</a:t>
            </a:r>
            <a:endParaRPr sz="2500" b="1" i="1">
              <a:latin typeface="Montserrat"/>
              <a:ea typeface="Montserrat"/>
              <a:cs typeface="Montserrat"/>
              <a:sym typeface="Montserrat"/>
            </a:endParaRPr>
          </a:p>
        </p:txBody>
      </p:sp>
      <p:pic>
        <p:nvPicPr>
          <p:cNvPr id="249" name="Google Shape;249;g2516dc218fd_0_128"/>
          <p:cNvPicPr preferRelativeResize="0"/>
          <p:nvPr/>
        </p:nvPicPr>
        <p:blipFill rotWithShape="1">
          <a:blip r:embed="rId3">
            <a:alphaModFix/>
          </a:blip>
          <a:srcRect/>
          <a:stretch/>
        </p:blipFill>
        <p:spPr>
          <a:xfrm>
            <a:off x="8365940" y="81350"/>
            <a:ext cx="540001" cy="529201"/>
          </a:xfrm>
          <a:prstGeom prst="rect">
            <a:avLst/>
          </a:prstGeom>
          <a:noFill/>
          <a:ln>
            <a:noFill/>
          </a:ln>
        </p:spPr>
      </p:pic>
      <p:sp>
        <p:nvSpPr>
          <p:cNvPr id="250" name="Google Shape;250;g2516dc218fd_0_128"/>
          <p:cNvSpPr txBox="1"/>
          <p:nvPr/>
        </p:nvSpPr>
        <p:spPr>
          <a:xfrm>
            <a:off x="2247900" y="4866900"/>
            <a:ext cx="68961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Perbandingan Kinerja Algoritma Klasifikasi untuk Kategorisasi Berita Detikcom dengan Menggunakan Metode Decision Tree, SVM, dan Naive Bayes</a:t>
            </a:r>
            <a:endParaRPr sz="700" b="0" i="0" u="none" strike="noStrike" cap="none">
              <a:solidFill>
                <a:schemeClr val="lt1"/>
              </a:solidFill>
              <a:latin typeface="Montserrat Medium"/>
              <a:ea typeface="Montserrat Medium"/>
              <a:cs typeface="Montserrat Medium"/>
              <a:sym typeface="Montserrat Medium"/>
            </a:endParaRPr>
          </a:p>
        </p:txBody>
      </p:sp>
      <p:sp>
        <p:nvSpPr>
          <p:cNvPr id="251" name="Google Shape;251;g2516dc218fd_0_128"/>
          <p:cNvSpPr txBox="1"/>
          <p:nvPr/>
        </p:nvSpPr>
        <p:spPr>
          <a:xfrm>
            <a:off x="-38725" y="4866900"/>
            <a:ext cx="22866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1000"/>
              </a:spcAft>
              <a:buClr>
                <a:schemeClr val="dk1"/>
              </a:buClr>
              <a:buSzPts val="1100"/>
              <a:buFont typeface="Arial"/>
              <a:buNone/>
            </a:pPr>
            <a:r>
              <a:rPr lang="en-ID" sz="700" b="0" i="0" u="none" strike="noStrike" cap="none">
                <a:solidFill>
                  <a:schemeClr val="lt1"/>
                </a:solidFill>
                <a:latin typeface="Montserrat Medium"/>
                <a:ea typeface="Montserrat Medium"/>
                <a:cs typeface="Montserrat Medium"/>
                <a:sym typeface="Montserrat Medium"/>
              </a:rPr>
              <a:t>Machine Learning - B</a:t>
            </a:r>
            <a:endParaRPr sz="700" b="0" i="0" u="none" strike="noStrike" cap="none">
              <a:solidFill>
                <a:schemeClr val="lt1"/>
              </a:solidFill>
              <a:latin typeface="Montserrat Medium"/>
              <a:ea typeface="Montserrat Medium"/>
              <a:cs typeface="Montserrat Medium"/>
              <a:sym typeface="Montserrat Medium"/>
            </a:endParaRPr>
          </a:p>
        </p:txBody>
      </p:sp>
      <p:grpSp>
        <p:nvGrpSpPr>
          <p:cNvPr id="252" name="Google Shape;252;g2516dc218fd_0_128"/>
          <p:cNvGrpSpPr/>
          <p:nvPr/>
        </p:nvGrpSpPr>
        <p:grpSpPr>
          <a:xfrm>
            <a:off x="893725" y="1218550"/>
            <a:ext cx="1714250" cy="1369007"/>
            <a:chOff x="886250" y="1422775"/>
            <a:chExt cx="1714250" cy="1369007"/>
          </a:xfrm>
        </p:grpSpPr>
        <p:pic>
          <p:nvPicPr>
            <p:cNvPr id="253" name="Google Shape;253;g2516dc218fd_0_128"/>
            <p:cNvPicPr preferRelativeResize="0"/>
            <p:nvPr/>
          </p:nvPicPr>
          <p:blipFill rotWithShape="1">
            <a:blip r:embed="rId4">
              <a:alphaModFix/>
            </a:blip>
            <a:srcRect/>
            <a:stretch/>
          </p:blipFill>
          <p:spPr>
            <a:xfrm>
              <a:off x="886250" y="1422775"/>
              <a:ext cx="1080000" cy="1080000"/>
            </a:xfrm>
            <a:prstGeom prst="rect">
              <a:avLst/>
            </a:prstGeom>
            <a:noFill/>
            <a:ln>
              <a:noFill/>
            </a:ln>
          </p:spPr>
        </p:pic>
        <p:pic>
          <p:nvPicPr>
            <p:cNvPr id="254" name="Google Shape;254;g2516dc218fd_0_128"/>
            <p:cNvPicPr preferRelativeResize="0"/>
            <p:nvPr/>
          </p:nvPicPr>
          <p:blipFill rotWithShape="1">
            <a:blip r:embed="rId5">
              <a:alphaModFix/>
            </a:blip>
            <a:srcRect/>
            <a:stretch/>
          </p:blipFill>
          <p:spPr>
            <a:xfrm>
              <a:off x="1520500" y="2328925"/>
              <a:ext cx="1080000" cy="462857"/>
            </a:xfrm>
            <a:prstGeom prst="rect">
              <a:avLst/>
            </a:prstGeom>
            <a:noFill/>
            <a:ln>
              <a:noFill/>
            </a:ln>
          </p:spPr>
        </p:pic>
        <p:pic>
          <p:nvPicPr>
            <p:cNvPr id="255" name="Google Shape;255;g2516dc218fd_0_128"/>
            <p:cNvPicPr preferRelativeResize="0"/>
            <p:nvPr/>
          </p:nvPicPr>
          <p:blipFill rotWithShape="1">
            <a:blip r:embed="rId6">
              <a:alphaModFix/>
            </a:blip>
            <a:srcRect/>
            <a:stretch/>
          </p:blipFill>
          <p:spPr>
            <a:xfrm>
              <a:off x="924725" y="2380350"/>
              <a:ext cx="360000" cy="360000"/>
            </a:xfrm>
            <a:prstGeom prst="rect">
              <a:avLst/>
            </a:prstGeom>
            <a:noFill/>
            <a:ln>
              <a:noFill/>
            </a:ln>
          </p:spPr>
        </p:pic>
      </p:grpSp>
      <p:pic>
        <p:nvPicPr>
          <p:cNvPr id="256" name="Google Shape;256;g2516dc218fd_0_128"/>
          <p:cNvPicPr preferRelativeResize="0"/>
          <p:nvPr/>
        </p:nvPicPr>
        <p:blipFill rotWithShape="1">
          <a:blip r:embed="rId7">
            <a:alphaModFix/>
          </a:blip>
          <a:srcRect/>
          <a:stretch/>
        </p:blipFill>
        <p:spPr>
          <a:xfrm>
            <a:off x="3375798" y="1531326"/>
            <a:ext cx="2377123" cy="454450"/>
          </a:xfrm>
          <a:prstGeom prst="rect">
            <a:avLst/>
          </a:prstGeom>
          <a:noFill/>
          <a:ln>
            <a:noFill/>
          </a:ln>
        </p:spPr>
      </p:pic>
      <p:pic>
        <p:nvPicPr>
          <p:cNvPr id="257" name="Google Shape;257;g2516dc218fd_0_128"/>
          <p:cNvPicPr preferRelativeResize="0"/>
          <p:nvPr/>
        </p:nvPicPr>
        <p:blipFill rotWithShape="1">
          <a:blip r:embed="rId8">
            <a:alphaModFix/>
          </a:blip>
          <a:srcRect/>
          <a:stretch/>
        </p:blipFill>
        <p:spPr>
          <a:xfrm>
            <a:off x="7170283" y="1218542"/>
            <a:ext cx="1080000" cy="1080000"/>
          </a:xfrm>
          <a:prstGeom prst="rect">
            <a:avLst/>
          </a:prstGeom>
          <a:noFill/>
          <a:ln>
            <a:noFill/>
          </a:ln>
        </p:spPr>
      </p:pic>
      <p:pic>
        <p:nvPicPr>
          <p:cNvPr id="258" name="Google Shape;258;g2516dc218fd_0_128"/>
          <p:cNvPicPr preferRelativeResize="0"/>
          <p:nvPr/>
        </p:nvPicPr>
        <p:blipFill rotWithShape="1">
          <a:blip r:embed="rId9">
            <a:alphaModFix/>
          </a:blip>
          <a:srcRect l="24467" t="31453" r="733" b="40878"/>
          <a:stretch/>
        </p:blipFill>
        <p:spPr>
          <a:xfrm>
            <a:off x="1172263" y="3135226"/>
            <a:ext cx="7200000" cy="1440000"/>
          </a:xfrm>
          <a:prstGeom prst="rect">
            <a:avLst/>
          </a:prstGeom>
          <a:noFill/>
          <a:ln w="9525" cap="flat" cmpd="sng">
            <a:solidFill>
              <a:schemeClr val="dk2"/>
            </a:solidFill>
            <a:prstDash val="solid"/>
            <a:round/>
            <a:headEnd type="none" w="sm" len="sm"/>
            <a:tailEnd type="none" w="sm" len="sm"/>
          </a:ln>
        </p:spPr>
      </p:pic>
      <p:cxnSp>
        <p:nvCxnSpPr>
          <p:cNvPr id="259" name="Google Shape;259;g2516dc218fd_0_128"/>
          <p:cNvCxnSpPr/>
          <p:nvPr/>
        </p:nvCxnSpPr>
        <p:spPr>
          <a:xfrm rot="10800000" flipH="1">
            <a:off x="2322150" y="1822875"/>
            <a:ext cx="612600" cy="7500"/>
          </a:xfrm>
          <a:prstGeom prst="straightConnector1">
            <a:avLst/>
          </a:prstGeom>
          <a:noFill/>
          <a:ln w="19050" cap="flat" cmpd="sng">
            <a:solidFill>
              <a:schemeClr val="dk1"/>
            </a:solidFill>
            <a:prstDash val="solid"/>
            <a:round/>
            <a:headEnd type="none" w="sm" len="sm"/>
            <a:tailEnd type="triangle" w="med" len="med"/>
          </a:ln>
        </p:spPr>
      </p:cxnSp>
      <p:cxnSp>
        <p:nvCxnSpPr>
          <p:cNvPr id="260" name="Google Shape;260;g2516dc218fd_0_128"/>
          <p:cNvCxnSpPr/>
          <p:nvPr/>
        </p:nvCxnSpPr>
        <p:spPr>
          <a:xfrm rot="10800000" flipH="1">
            <a:off x="6226275" y="1822875"/>
            <a:ext cx="612600" cy="7500"/>
          </a:xfrm>
          <a:prstGeom prst="straightConnector1">
            <a:avLst/>
          </a:prstGeom>
          <a:noFill/>
          <a:ln w="19050" cap="flat" cmpd="sng">
            <a:solidFill>
              <a:schemeClr val="dk1"/>
            </a:solidFill>
            <a:prstDash val="solid"/>
            <a:round/>
            <a:headEnd type="none" w="sm" len="sm"/>
            <a:tailEnd type="triangle" w="med" len="med"/>
          </a:ln>
        </p:spPr>
      </p:cxnSp>
      <p:pic>
        <p:nvPicPr>
          <p:cNvPr id="261" name="Google Shape;261;g2516dc218fd_0_128"/>
          <p:cNvPicPr preferRelativeResize="0"/>
          <p:nvPr/>
        </p:nvPicPr>
        <p:blipFill rotWithShape="1">
          <a:blip r:embed="rId10">
            <a:alphaModFix/>
          </a:blip>
          <a:srcRect/>
          <a:stretch/>
        </p:blipFill>
        <p:spPr>
          <a:xfrm>
            <a:off x="3246938" y="2277900"/>
            <a:ext cx="360000" cy="360000"/>
          </a:xfrm>
          <a:prstGeom prst="rect">
            <a:avLst/>
          </a:prstGeom>
          <a:noFill/>
          <a:ln>
            <a:noFill/>
          </a:ln>
        </p:spPr>
      </p:pic>
      <p:sp>
        <p:nvSpPr>
          <p:cNvPr id="262" name="Google Shape;262;g2516dc218fd_0_128"/>
          <p:cNvSpPr txBox="1"/>
          <p:nvPr/>
        </p:nvSpPr>
        <p:spPr>
          <a:xfrm>
            <a:off x="3662750" y="2098800"/>
            <a:ext cx="2505000" cy="923400"/>
          </a:xfrm>
          <a:prstGeom prst="rect">
            <a:avLst/>
          </a:prstGeom>
          <a:noFill/>
          <a:ln>
            <a:noFill/>
          </a:ln>
        </p:spPr>
        <p:txBody>
          <a:bodyPr spcFirstLastPara="1" wrap="square" lIns="91425" tIns="91425" rIns="91425" bIns="91425" anchor="ctr" anchorCtr="0">
            <a:spAutoFit/>
          </a:bodyPr>
          <a:lstStyle/>
          <a:p>
            <a:pPr marL="0" marR="0" lvl="0" indent="0" algn="just" rtl="0">
              <a:lnSpc>
                <a:spcPct val="100000"/>
              </a:lnSpc>
              <a:spcBef>
                <a:spcPts val="0"/>
              </a:spcBef>
              <a:spcAft>
                <a:spcPts val="0"/>
              </a:spcAft>
              <a:buClr>
                <a:srgbClr val="000000"/>
              </a:buClr>
              <a:buSzPts val="1200"/>
              <a:buFont typeface="Arial"/>
              <a:buNone/>
            </a:pPr>
            <a:r>
              <a:rPr lang="en-ID" sz="1200" b="0" i="0" u="none" strike="noStrike" cap="none">
                <a:solidFill>
                  <a:schemeClr val="dk1"/>
                </a:solidFill>
                <a:latin typeface="Montserrat"/>
                <a:ea typeface="Montserrat"/>
                <a:cs typeface="Montserrat"/>
                <a:sym typeface="Montserrat"/>
              </a:rPr>
              <a:t>1.000 konten berita per kategori. Total 7.000 konten berita. Dari tanggal 15 Maret 2023 hingga 31 Mei 2023.</a:t>
            </a:r>
            <a:endParaRPr sz="1200" b="0" i="0" u="none" strike="noStrike" cap="none">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2235</Words>
  <Application>Microsoft Office PowerPoint</Application>
  <PresentationFormat>On-screen Show (16:9)</PresentationFormat>
  <Paragraphs>229</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Montserrat</vt:lpstr>
      <vt:lpstr>Montserrat Medium</vt:lpstr>
      <vt:lpstr>Montserrat SemiBold</vt:lpstr>
      <vt:lpstr>Office Theme</vt:lpstr>
      <vt:lpstr>PowerPoint Presentation</vt:lpstr>
      <vt:lpstr>Latar Belakang</vt:lpstr>
      <vt:lpstr>Why?</vt:lpstr>
      <vt:lpstr>Tujuan &amp; Manfaat</vt:lpstr>
      <vt:lpstr>Penelitian Terdahulu</vt:lpstr>
      <vt:lpstr>Teori Penunjang</vt:lpstr>
      <vt:lpstr>Teori Penunjang</vt:lpstr>
      <vt:lpstr>Prosedur Kerja</vt:lpstr>
      <vt:lpstr>Data Collecting</vt:lpstr>
      <vt:lpstr>Data Collecting</vt:lpstr>
      <vt:lpstr>Data Preprocessing</vt:lpstr>
      <vt:lpstr>Data Preprocessing</vt:lpstr>
      <vt:lpstr>Data Preprocessing</vt:lpstr>
      <vt:lpstr>Data Preprocessing</vt:lpstr>
      <vt:lpstr>Feature Engineering</vt:lpstr>
      <vt:lpstr>Feature Engineering</vt:lpstr>
      <vt:lpstr>Feature Engineering</vt:lpstr>
      <vt:lpstr>Feature Engineering</vt:lpstr>
      <vt:lpstr>Feature Engineering</vt:lpstr>
      <vt:lpstr>Feature Engineering</vt:lpstr>
      <vt:lpstr>Feature Engineering</vt:lpstr>
      <vt:lpstr>Data Splitting</vt:lpstr>
      <vt:lpstr>Data Splitting</vt:lpstr>
      <vt:lpstr>Predictive Modeling</vt:lpstr>
      <vt:lpstr>Predictive Modeling</vt:lpstr>
      <vt:lpstr>Predictive Modeling</vt:lpstr>
      <vt:lpstr>Model Evaluating</vt:lpstr>
      <vt:lpstr>SVM Kernel Tuning</vt:lpstr>
      <vt:lpstr>SVM Model Evaluating</vt:lpstr>
      <vt:lpstr>Kesimpulan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Muhamad Haris Hartanto</cp:lastModifiedBy>
  <cp:revision>3</cp:revision>
  <dcterms:created xsi:type="dcterms:W3CDTF">2021-04-06T03:12:07Z</dcterms:created>
  <dcterms:modified xsi:type="dcterms:W3CDTF">2023-06-23T11:05:19Z</dcterms:modified>
</cp:coreProperties>
</file>